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6" r:id="rId3"/>
    <p:sldId id="267" r:id="rId4"/>
    <p:sldId id="273" r:id="rId5"/>
    <p:sldId id="274" r:id="rId6"/>
    <p:sldId id="276" r:id="rId7"/>
    <p:sldId id="268" r:id="rId8"/>
    <p:sldId id="277" r:id="rId9"/>
    <p:sldId id="269" r:id="rId10"/>
    <p:sldId id="278" r:id="rId11"/>
    <p:sldId id="279" r:id="rId12"/>
    <p:sldId id="283" r:id="rId13"/>
    <p:sldId id="270" r:id="rId14"/>
    <p:sldId id="280" r:id="rId15"/>
    <p:sldId id="282" r:id="rId16"/>
    <p:sldId id="281" r:id="rId17"/>
    <p:sldId id="271" r:id="rId18"/>
    <p:sldId id="284" r:id="rId19"/>
    <p:sldId id="285" r:id="rId20"/>
    <p:sldId id="275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85CA"/>
    <a:srgbClr val="EBEEEE"/>
    <a:srgbClr val="002548"/>
    <a:srgbClr val="003E74"/>
    <a:srgbClr val="D4EFFC"/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2654" autoAdjust="0"/>
  </p:normalViewPr>
  <p:slideViewPr>
    <p:cSldViewPr snapToGrid="0" snapToObjects="1">
      <p:cViewPr varScale="1">
        <p:scale>
          <a:sx n="64" d="100"/>
          <a:sy n="64" d="100"/>
        </p:scale>
        <p:origin x="134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-253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b="1" dirty="0">
                <a:solidFill>
                  <a:srgbClr val="003E74"/>
                </a:solidFill>
              </a:rPr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0EE2D-335A-3546-9D75-E17F32E16FE9}" type="datetime3">
              <a:rPr lang="en-GB" smtClean="0">
                <a:solidFill>
                  <a:srgbClr val="003E74"/>
                </a:solidFill>
              </a:rPr>
              <a:t>16 June, 2023</a:t>
            </a:fld>
            <a:endParaRPr lang="en-US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49037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>
                <a:solidFill>
                  <a:srgbClr val="003E74"/>
                </a:solidFill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003E74"/>
                </a:solidFill>
              </a:defRPr>
            </a:lvl1pPr>
          </a:lstStyle>
          <a:p>
            <a:fld id="{8D35C32B-10D1-1447-A35B-280119DE9D12}" type="datetime3">
              <a:rPr lang="en-GB" smtClean="0"/>
              <a:pPr/>
              <a:t>16 June, 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5648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Parkinson’s Disease Early detection 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 aid treatment development &amp; tracks disease development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Excessive iron at SN, midbrain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T2*, tissue and field inhomogeneities dependent time constant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An effective biomarker.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How we get the time constant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16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09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MRI signal, brief </a:t>
            </a:r>
          </a:p>
          <a:p>
            <a:r>
              <a:rPr lang="en-US" altLang="zh-CN" dirty="0"/>
              <a:t>TE, TR</a:t>
            </a:r>
          </a:p>
          <a:p>
            <a:r>
              <a:rPr lang="en-US" altLang="zh-CN" dirty="0"/>
              <a:t>Signal decay with T2*</a:t>
            </a:r>
          </a:p>
          <a:p>
            <a:r>
              <a:rPr lang="en-US" altLang="zh-CN" dirty="0"/>
              <a:t>Multiple acquisitions, at different TE</a:t>
            </a: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16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07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The problem, motion artefact </a:t>
            </a:r>
            <a:r>
              <a:rPr lang="en-US" altLang="zh-CN" dirty="0">
                <a:sym typeface="Wingdings" panose="05000000000000000000" pitchFamily="2" charset="2"/>
              </a:rPr>
              <a:t> cerebellum fluid flow, cardiac cycle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Not directly getting the decayed signal, build the signal using component from each acquisition. </a:t>
            </a:r>
            <a:endParaRPr lang="en-US" altLang="zh-CN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16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07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Percentage error, middle line zero bias, red line +-10%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zh-CN" dirty="0">
                <a:sym typeface="Wingdings" panose="05000000000000000000" pitchFamily="2" charset="2"/>
              </a:rPr>
              <a:t>12 periodic has smaller std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zh-CN" dirty="0">
                <a:sym typeface="Wingdings" panose="05000000000000000000" pitchFamily="2" charset="2"/>
              </a:rPr>
              <a:t>All within +-10% bias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sym typeface="Wingdings" panose="05000000000000000000" pitchFamily="2" charset="2"/>
              </a:rPr>
              <a:t>Effective T2* SNR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sym typeface="Wingdings" panose="05000000000000000000" pitchFamily="2" charset="2"/>
              </a:rPr>
              <a:t> 7 periodic more efficient at low T2*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16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70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Percentage error, middle line zero bias, red line +-10%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zh-CN" dirty="0">
                <a:sym typeface="Wingdings" panose="05000000000000000000" pitchFamily="2" charset="2"/>
              </a:rPr>
              <a:t>12 periodic has smaller std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zh-CN" dirty="0">
                <a:sym typeface="Wingdings" panose="05000000000000000000" pitchFamily="2" charset="2"/>
              </a:rPr>
              <a:t>All within +-10% bias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sym typeface="Wingdings" panose="05000000000000000000" pitchFamily="2" charset="2"/>
              </a:rPr>
              <a:t>Effective T2* SNR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sym typeface="Wingdings" panose="05000000000000000000" pitchFamily="2" charset="2"/>
              </a:rPr>
              <a:t> 7 periodic more efficient at low T2*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16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65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bg>
      <p:bgPr>
        <a:solidFill>
          <a:srgbClr val="EB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942832"/>
            <a:ext cx="6400800" cy="604513"/>
          </a:xfrm>
        </p:spPr>
        <p:txBody>
          <a:bodyPr/>
          <a:lstStyle>
            <a:lvl1pPr marL="0" indent="0" algn="l">
              <a:buNone/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96689"/>
            <a:ext cx="8229600" cy="1143000"/>
          </a:xfrm>
        </p:spPr>
        <p:txBody>
          <a:bodyPr/>
          <a:lstStyle>
            <a:lvl1pPr algn="l">
              <a:defRPr sz="5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 userDrawn="1"/>
        </p:nvSpPr>
        <p:spPr>
          <a:xfrm>
            <a:off x="6340639" y="800593"/>
            <a:ext cx="2346162" cy="257244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None/>
              <a:defRPr sz="1200" b="0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273580"/>
            <a:ext cx="6400800" cy="339811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002548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718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245089"/>
            <a:ext cx="3601176" cy="797761"/>
          </a:xfrm>
        </p:spPr>
        <p:txBody>
          <a:bodyPr/>
          <a:lstStyle>
            <a:lvl1pPr marL="0" indent="0" algn="l">
              <a:buNone/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457200" y="1545982"/>
            <a:ext cx="3601176" cy="2153335"/>
          </a:xfrm>
        </p:spPr>
        <p:txBody>
          <a:bodyPr/>
          <a:lstStyle>
            <a:lvl1pPr>
              <a:defRPr sz="5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522041"/>
            <a:ext cx="3601176" cy="339811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002548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56151" y="1546225"/>
            <a:ext cx="3930650" cy="4316413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37203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 sz="1200"/>
            </a:lvl3pPr>
            <a:lvl4pPr>
              <a:buClr>
                <a:srgbClr val="002548"/>
              </a:buClr>
              <a:defRPr sz="1200"/>
            </a:lvl4pPr>
            <a:lvl5pPr>
              <a:buClr>
                <a:srgbClr val="002548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56925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735923" y="2346581"/>
            <a:ext cx="3950878" cy="3644104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62275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35923" y="2346581"/>
            <a:ext cx="3950878" cy="2797494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“Click to add a quote”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3" y="5346526"/>
            <a:ext cx="3951287" cy="64416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254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to add quote attribution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12802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35513" y="2346581"/>
            <a:ext cx="3951287" cy="2788292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3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00254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84725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87908"/>
            <a:ext cx="8229601" cy="3646965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199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00254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92955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87908"/>
            <a:ext cx="3951287" cy="3646965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199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00254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35513" y="1487908"/>
            <a:ext cx="3951287" cy="2395455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35513" y="4214645"/>
            <a:ext cx="3951287" cy="1776040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25034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EB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067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llege_Powerpoint_Background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346581"/>
            <a:ext cx="8229600" cy="3644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7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2" r:id="rId4"/>
    <p:sldLayoutId id="2147483660" r:id="rId5"/>
    <p:sldLayoutId id="2147483657" r:id="rId6"/>
    <p:sldLayoutId id="2147483658" r:id="rId7"/>
    <p:sldLayoutId id="2147483659" r:id="rId8"/>
    <p:sldLayoutId id="2147483655" r:id="rId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003E74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neuroimage.2021.118255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4287" y="1594626"/>
            <a:ext cx="8229600" cy="1143000"/>
          </a:xfrm>
        </p:spPr>
        <p:txBody>
          <a:bodyPr/>
          <a:lstStyle/>
          <a:p>
            <a:r>
              <a:rPr lang="en-US" sz="3200" b="1" dirty="0"/>
              <a:t>Development of MRI T2* Mapping Model </a:t>
            </a:r>
            <a:br>
              <a:rPr lang="en-US" sz="3200" b="1" dirty="0"/>
            </a:br>
            <a:r>
              <a:rPr lang="en-US" sz="3200" b="1" dirty="0"/>
              <a:t>for N-Periodic ka-SPGR Sequence: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4338339"/>
            <a:ext cx="6400800" cy="339811"/>
          </a:xfrm>
        </p:spPr>
        <p:txBody>
          <a:bodyPr/>
          <a:lstStyle/>
          <a:p>
            <a:r>
              <a:rPr lang="en-US" sz="1600" dirty="0"/>
              <a:t>MEng Individual Project Presentation </a:t>
            </a:r>
          </a:p>
          <a:p>
            <a:r>
              <a:rPr lang="en-US" sz="1600" dirty="0"/>
              <a:t>Yifei Jin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960BDF7-00D6-908F-8CB9-ED2D63C24C1A}"/>
              </a:ext>
            </a:extLst>
          </p:cNvPr>
          <p:cNvSpPr txBox="1">
            <a:spLocks/>
          </p:cNvSpPr>
          <p:nvPr/>
        </p:nvSpPr>
        <p:spPr>
          <a:xfrm>
            <a:off x="544287" y="2784827"/>
            <a:ext cx="8229600" cy="550555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0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800" b="1" dirty="0"/>
              <a:t>A Promising Technique for Parkinson’s Disease Biomarker Detection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54329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198C76D-B31D-0D2A-0016-3C586CD256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Computer Simulation</a:t>
            </a:r>
          </a:p>
          <a:p>
            <a:r>
              <a:rPr lang="en-US" altLang="zh-CN" dirty="0"/>
              <a:t>Method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7892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198C76D-B31D-0D2A-0016-3C586CD256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Computer Simulation</a:t>
            </a:r>
          </a:p>
          <a:p>
            <a:r>
              <a:rPr lang="en-US" altLang="zh-CN" dirty="0"/>
              <a:t>Result</a:t>
            </a:r>
            <a:endParaRPr lang="zh-CN" altLang="en-US" dirty="0"/>
          </a:p>
        </p:txBody>
      </p:sp>
      <p:pic>
        <p:nvPicPr>
          <p:cNvPr id="6" name="图片 5" descr="图表&#10;&#10;描述已自动生成">
            <a:extLst>
              <a:ext uri="{FF2B5EF4-FFF2-40B4-BE49-F238E27FC236}">
                <a16:creationId xmlns:a16="http://schemas.microsoft.com/office/drawing/2014/main" id="{A9687A63-E7DF-7994-6275-A5A6B092E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065" y="1578453"/>
            <a:ext cx="6445870" cy="4432851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A4A528A4-15F2-4988-0B7D-7525762A493F}"/>
              </a:ext>
            </a:extLst>
          </p:cNvPr>
          <p:cNvSpPr txBox="1">
            <a:spLocks/>
          </p:cNvSpPr>
          <p:nvPr/>
        </p:nvSpPr>
        <p:spPr>
          <a:xfrm>
            <a:off x="2447333" y="1013520"/>
            <a:ext cx="4485372" cy="42138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2400" dirty="0"/>
              <a:t>Average T2* percentage bias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E2A0B94-13C8-0735-BF99-668E636A72C3}"/>
              </a:ext>
            </a:extLst>
          </p:cNvPr>
          <p:cNvSpPr/>
          <p:nvPr/>
        </p:nvSpPr>
        <p:spPr>
          <a:xfrm>
            <a:off x="1812563" y="1798983"/>
            <a:ext cx="3180521" cy="3806687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839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198C76D-B31D-0D2A-0016-3C586CD256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Computer Simulation</a:t>
            </a:r>
          </a:p>
          <a:p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4A528A4-15F2-4988-0B7D-7525762A493F}"/>
              </a:ext>
            </a:extLst>
          </p:cNvPr>
          <p:cNvSpPr txBox="1">
            <a:spLocks/>
          </p:cNvSpPr>
          <p:nvPr/>
        </p:nvSpPr>
        <p:spPr>
          <a:xfrm>
            <a:off x="429689" y="1265663"/>
            <a:ext cx="9211267" cy="42138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2400" dirty="0"/>
              <a:t>Optimal ka-SPGR percentage bias and standard deviation </a:t>
            </a:r>
          </a:p>
        </p:txBody>
      </p:sp>
      <p:pic>
        <p:nvPicPr>
          <p:cNvPr id="9" name="图片 8" descr="图表, 折线图&#10;&#10;描述已自动生成">
            <a:extLst>
              <a:ext uri="{FF2B5EF4-FFF2-40B4-BE49-F238E27FC236}">
                <a16:creationId xmlns:a16="http://schemas.microsoft.com/office/drawing/2014/main" id="{12067837-29CB-EDBA-20D1-A3304EFE3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875735"/>
            <a:ext cx="3727174" cy="3727174"/>
          </a:xfrm>
          <a:prstGeom prst="rect">
            <a:avLst/>
          </a:prstGeom>
        </p:spPr>
      </p:pic>
      <p:pic>
        <p:nvPicPr>
          <p:cNvPr id="11" name="图片 10" descr="图表, 直方图&#10;&#10;描述已自动生成">
            <a:extLst>
              <a:ext uri="{FF2B5EF4-FFF2-40B4-BE49-F238E27FC236}">
                <a16:creationId xmlns:a16="http://schemas.microsoft.com/office/drawing/2014/main" id="{5C478C53-3C32-4122-7016-C9C4EC1F4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26" y="1875735"/>
            <a:ext cx="3727174" cy="372717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2DF77A8-BB17-04B3-4194-913053B29883}"/>
              </a:ext>
            </a:extLst>
          </p:cNvPr>
          <p:cNvSpPr txBox="1">
            <a:spLocks/>
          </p:cNvSpPr>
          <p:nvPr/>
        </p:nvSpPr>
        <p:spPr>
          <a:xfrm>
            <a:off x="5186069" y="5720136"/>
            <a:ext cx="2777337" cy="42138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2400" dirty="0"/>
              <a:t>N = 12, TR = 6ms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088D775-D48A-7AB3-7F53-B5D3603C36F8}"/>
              </a:ext>
            </a:extLst>
          </p:cNvPr>
          <p:cNvSpPr txBox="1">
            <a:spLocks/>
          </p:cNvSpPr>
          <p:nvPr/>
        </p:nvSpPr>
        <p:spPr>
          <a:xfrm>
            <a:off x="1180596" y="5720137"/>
            <a:ext cx="2777337" cy="42138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2400" dirty="0"/>
              <a:t>N = 7, TR = 6ms</a:t>
            </a:r>
          </a:p>
        </p:txBody>
      </p:sp>
    </p:spTree>
    <p:extLst>
      <p:ext uri="{BB962C8B-B14F-4D97-AF65-F5344CB8AC3E}">
        <p14:creationId xmlns:p14="http://schemas.microsoft.com/office/powerpoint/2010/main" val="1271550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4EB8899-FC9B-25A2-F5F9-0BC6E1C20304}"/>
              </a:ext>
            </a:extLst>
          </p:cNvPr>
          <p:cNvSpPr/>
          <p:nvPr/>
        </p:nvSpPr>
        <p:spPr>
          <a:xfrm>
            <a:off x="2693073" y="3731407"/>
            <a:ext cx="3723021" cy="9698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749" y="469900"/>
            <a:ext cx="5691051" cy="486642"/>
          </a:xfrm>
        </p:spPr>
        <p:txBody>
          <a:bodyPr/>
          <a:lstStyle/>
          <a:p>
            <a:pPr algn="l"/>
            <a:r>
              <a:rPr lang="en-US" dirty="0"/>
              <a:t>Development of MRI T2* Mapping Model for N-Periodic ka-SPGR Sequence:</a:t>
            </a:r>
          </a:p>
          <a:p>
            <a:pPr algn="l"/>
            <a:r>
              <a:rPr lang="en-US" dirty="0"/>
              <a:t>A Promising Technique for Parkinson’s Disease Biomarker Detection</a:t>
            </a:r>
          </a:p>
          <a:p>
            <a:pPr algn="l"/>
            <a:r>
              <a:rPr lang="en-US" dirty="0"/>
              <a:t> </a:t>
            </a:r>
          </a:p>
          <a:p>
            <a:pPr algn="l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095255" y="1372684"/>
            <a:ext cx="1591545" cy="25717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AFE83FD-96D9-0533-CE02-7C4EB7EB848A}"/>
              </a:ext>
            </a:extLst>
          </p:cNvPr>
          <p:cNvSpPr txBox="1">
            <a:spLocks/>
          </p:cNvSpPr>
          <p:nvPr/>
        </p:nvSpPr>
        <p:spPr>
          <a:xfrm>
            <a:off x="2727908" y="1885224"/>
            <a:ext cx="4367347" cy="308755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Background introduction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Theory </a:t>
            </a:r>
          </a:p>
          <a:p>
            <a:r>
              <a:rPr lang="en-US" sz="2000" dirty="0"/>
              <a:t>		</a:t>
            </a:r>
            <a:r>
              <a:rPr lang="en-US" altLang="zh-CN" sz="2000" dirty="0"/>
              <a:t> N-periodic </a:t>
            </a:r>
            <a:r>
              <a:rPr lang="en-US" sz="2000" dirty="0"/>
              <a:t>ka-SPGR</a:t>
            </a: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Computer simulation </a:t>
            </a:r>
          </a:p>
          <a:p>
            <a:r>
              <a:rPr lang="en-US" sz="2000" dirty="0"/>
              <a:t>		Method</a:t>
            </a:r>
          </a:p>
          <a:p>
            <a:r>
              <a:rPr lang="en-US" sz="2000" dirty="0"/>
              <a:t>		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Practical MRI scan</a:t>
            </a:r>
          </a:p>
          <a:p>
            <a:r>
              <a:rPr lang="en-US" sz="2000" dirty="0"/>
              <a:t>		Method </a:t>
            </a:r>
          </a:p>
          <a:p>
            <a:r>
              <a:rPr lang="en-US" sz="2000" dirty="0"/>
              <a:t>		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Conclusion and Limitations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Q &amp; 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E0AA60-F106-210F-8EFC-161B6E743D34}"/>
              </a:ext>
            </a:extLst>
          </p:cNvPr>
          <p:cNvSpPr/>
          <p:nvPr/>
        </p:nvSpPr>
        <p:spPr>
          <a:xfrm>
            <a:off x="2682189" y="1885224"/>
            <a:ext cx="45719" cy="37666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D4A1533-A5A9-8C0B-C84F-B2AC8D7D4294}"/>
              </a:ext>
            </a:extLst>
          </p:cNvPr>
          <p:cNvSpPr txBox="1">
            <a:spLocks/>
          </p:cNvSpPr>
          <p:nvPr/>
        </p:nvSpPr>
        <p:spPr>
          <a:xfrm>
            <a:off x="1780904" y="1216680"/>
            <a:ext cx="2791096" cy="82635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3200" dirty="0"/>
              <a:t>Overview…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58104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962EB42-772A-F76F-54B7-C77910FA62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Practical MRI Scan</a:t>
            </a:r>
          </a:p>
          <a:p>
            <a:r>
              <a:rPr lang="en-US" altLang="zh-CN" dirty="0"/>
              <a:t>Method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5514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962EB42-772A-F76F-54B7-C77910FA62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Practical MRI Scan</a:t>
            </a:r>
          </a:p>
          <a:p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FCFB3803-C98D-635B-2F8B-C774A9BC58DC}"/>
              </a:ext>
            </a:extLst>
          </p:cNvPr>
          <p:cNvSpPr txBox="1">
            <a:spLocks/>
          </p:cNvSpPr>
          <p:nvPr/>
        </p:nvSpPr>
        <p:spPr>
          <a:xfrm>
            <a:off x="521693" y="4646018"/>
            <a:ext cx="1940775" cy="42138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2000" dirty="0"/>
              <a:t>Gold-standard</a:t>
            </a:r>
          </a:p>
        </p:txBody>
      </p:sp>
      <p:pic>
        <p:nvPicPr>
          <p:cNvPr id="4" name="图片 3" descr="图形用户界面&#10;&#10;低可信度描述已自动生成">
            <a:extLst>
              <a:ext uri="{FF2B5EF4-FFF2-40B4-BE49-F238E27FC236}">
                <a16:creationId xmlns:a16="http://schemas.microsoft.com/office/drawing/2014/main" id="{A469DC3E-9C75-1DF9-B1DE-45EDFFB3F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1" t="19206" r="25711" b="19096"/>
          <a:stretch/>
        </p:blipFill>
        <p:spPr>
          <a:xfrm>
            <a:off x="211145" y="1849496"/>
            <a:ext cx="2561872" cy="2579420"/>
          </a:xfrm>
          <a:prstGeom prst="rect">
            <a:avLst/>
          </a:prstGeom>
        </p:spPr>
      </p:pic>
      <p:pic>
        <p:nvPicPr>
          <p:cNvPr id="6" name="图片 5" descr="图片包含 图形用户界面&#10;&#10;描述已自动生成">
            <a:extLst>
              <a:ext uri="{FF2B5EF4-FFF2-40B4-BE49-F238E27FC236}">
                <a16:creationId xmlns:a16="http://schemas.microsoft.com/office/drawing/2014/main" id="{7ECDC6FB-70D4-ED6A-4853-9D463BDCB3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56" t="18579" r="25867" b="19724"/>
          <a:stretch/>
        </p:blipFill>
        <p:spPr>
          <a:xfrm>
            <a:off x="5848577" y="1861811"/>
            <a:ext cx="2561872" cy="2579421"/>
          </a:xfrm>
          <a:prstGeom prst="rect">
            <a:avLst/>
          </a:prstGeom>
        </p:spPr>
      </p:pic>
      <p:pic>
        <p:nvPicPr>
          <p:cNvPr id="9" name="图片 8" descr="图片包含 图形用户界面&#10;&#10;描述已自动生成">
            <a:extLst>
              <a:ext uri="{FF2B5EF4-FFF2-40B4-BE49-F238E27FC236}">
                <a16:creationId xmlns:a16="http://schemas.microsoft.com/office/drawing/2014/main" id="{01A58946-6D75-A2D9-8B7B-8558EA5D9F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30" t="18674" r="25393" b="19628"/>
          <a:stretch/>
        </p:blipFill>
        <p:spPr>
          <a:xfrm>
            <a:off x="3029861" y="1849496"/>
            <a:ext cx="2561872" cy="2579420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17D22448-E7D6-D5D9-F966-024FFC0B6159}"/>
              </a:ext>
            </a:extLst>
          </p:cNvPr>
          <p:cNvSpPr txBox="1">
            <a:spLocks/>
          </p:cNvSpPr>
          <p:nvPr/>
        </p:nvSpPr>
        <p:spPr>
          <a:xfrm>
            <a:off x="354661" y="1277089"/>
            <a:ext cx="5350400" cy="42138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2400" dirty="0"/>
              <a:t>Quantitative T2* mapping images</a:t>
            </a:r>
          </a:p>
        </p:txBody>
      </p:sp>
      <p:pic>
        <p:nvPicPr>
          <p:cNvPr id="11" name="图片 10" descr="图片包含 图形用户界面&#10;&#10;描述已自动生成">
            <a:extLst>
              <a:ext uri="{FF2B5EF4-FFF2-40B4-BE49-F238E27FC236}">
                <a16:creationId xmlns:a16="http://schemas.microsoft.com/office/drawing/2014/main" id="{A7ED419B-51D2-7698-DD07-045B72DD77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493" t="9497" r="11012" b="10625"/>
          <a:stretch/>
        </p:blipFill>
        <p:spPr>
          <a:xfrm>
            <a:off x="8529718" y="1849496"/>
            <a:ext cx="522407" cy="3339547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78E6B4A6-278B-22BD-F76E-CE42CD002ED6}"/>
              </a:ext>
            </a:extLst>
          </p:cNvPr>
          <p:cNvSpPr txBox="1">
            <a:spLocks/>
          </p:cNvSpPr>
          <p:nvPr/>
        </p:nvSpPr>
        <p:spPr>
          <a:xfrm>
            <a:off x="3112007" y="4638047"/>
            <a:ext cx="2561872" cy="42138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2000" dirty="0"/>
              <a:t>7-periodic ka-SPGR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6200F086-0F40-2E4A-091F-420A5C8D26AB}"/>
              </a:ext>
            </a:extLst>
          </p:cNvPr>
          <p:cNvSpPr txBox="1">
            <a:spLocks/>
          </p:cNvSpPr>
          <p:nvPr/>
        </p:nvSpPr>
        <p:spPr>
          <a:xfrm>
            <a:off x="5793148" y="4646018"/>
            <a:ext cx="2967432" cy="42138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2000" dirty="0"/>
              <a:t>12-periodic ka-SPGR</a:t>
            </a:r>
          </a:p>
        </p:txBody>
      </p:sp>
    </p:spTree>
    <p:extLst>
      <p:ext uri="{BB962C8B-B14F-4D97-AF65-F5344CB8AC3E}">
        <p14:creationId xmlns:p14="http://schemas.microsoft.com/office/powerpoint/2010/main" val="2737483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962EB42-772A-F76F-54B7-C77910FA62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Practical MRI Scan</a:t>
            </a:r>
          </a:p>
          <a:p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9DD3F0F-3344-ED7F-D6A1-15612CA3B6ED}"/>
              </a:ext>
            </a:extLst>
          </p:cNvPr>
          <p:cNvSpPr txBox="1">
            <a:spLocks/>
          </p:cNvSpPr>
          <p:nvPr/>
        </p:nvSpPr>
        <p:spPr>
          <a:xfrm>
            <a:off x="1918254" y="992882"/>
            <a:ext cx="3569787" cy="4213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2400" dirty="0"/>
              <a:t>T2* percentage error</a:t>
            </a:r>
            <a:endParaRPr lang="en-US" sz="2400" dirty="0"/>
          </a:p>
        </p:txBody>
      </p:sp>
      <p:pic>
        <p:nvPicPr>
          <p:cNvPr id="13" name="图片 12" descr="图表, 散点图&#10;&#10;描述已自动生成">
            <a:extLst>
              <a:ext uri="{FF2B5EF4-FFF2-40B4-BE49-F238E27FC236}">
                <a16:creationId xmlns:a16="http://schemas.microsoft.com/office/drawing/2014/main" id="{970AFCAA-0AA9-059A-B491-FEDACD9888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6" r="6495"/>
          <a:stretch/>
        </p:blipFill>
        <p:spPr>
          <a:xfrm>
            <a:off x="1185404" y="1516949"/>
            <a:ext cx="4393096" cy="1912051"/>
          </a:xfrm>
          <a:prstGeom prst="rect">
            <a:avLst/>
          </a:prstGeom>
        </p:spPr>
      </p:pic>
      <p:pic>
        <p:nvPicPr>
          <p:cNvPr id="15" name="图片 14" descr="图表, 散点图&#10;&#10;描述已自动生成">
            <a:extLst>
              <a:ext uri="{FF2B5EF4-FFF2-40B4-BE49-F238E27FC236}">
                <a16:creationId xmlns:a16="http://schemas.microsoft.com/office/drawing/2014/main" id="{9DC7A0A1-9728-E417-E8DE-9C5C867C1D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36" r="6495"/>
          <a:stretch/>
        </p:blipFill>
        <p:spPr>
          <a:xfrm>
            <a:off x="1185404" y="4025006"/>
            <a:ext cx="4393096" cy="1912051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54908C5C-90DE-CFF2-2D52-2890234C4BE4}"/>
              </a:ext>
            </a:extLst>
          </p:cNvPr>
          <p:cNvSpPr txBox="1">
            <a:spLocks/>
          </p:cNvSpPr>
          <p:nvPr/>
        </p:nvSpPr>
        <p:spPr>
          <a:xfrm>
            <a:off x="69575" y="2121790"/>
            <a:ext cx="1115829" cy="82635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2400" b="0" dirty="0"/>
              <a:t>N = 7</a:t>
            </a:r>
            <a:endParaRPr lang="en-US" sz="2400" b="0" dirty="0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C663F1DC-26D8-F89D-3F2E-20A285DBD940}"/>
              </a:ext>
            </a:extLst>
          </p:cNvPr>
          <p:cNvSpPr txBox="1">
            <a:spLocks/>
          </p:cNvSpPr>
          <p:nvPr/>
        </p:nvSpPr>
        <p:spPr>
          <a:xfrm>
            <a:off x="34787" y="4530915"/>
            <a:ext cx="1185404" cy="5224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2400" b="0" dirty="0"/>
              <a:t>N = 12</a:t>
            </a:r>
            <a:endParaRPr lang="en-US" sz="2400" b="0" dirty="0"/>
          </a:p>
        </p:txBody>
      </p:sp>
      <p:pic>
        <p:nvPicPr>
          <p:cNvPr id="18" name="图片 17" descr="图表, 条形图&#10;&#10;描述已自动生成">
            <a:extLst>
              <a:ext uri="{FF2B5EF4-FFF2-40B4-BE49-F238E27FC236}">
                <a16:creationId xmlns:a16="http://schemas.microsoft.com/office/drawing/2014/main" id="{FDAC6D7C-606F-CFEB-43AA-940FC896A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560" y="1384934"/>
            <a:ext cx="2350924" cy="2350924"/>
          </a:xfrm>
          <a:prstGeom prst="rect">
            <a:avLst/>
          </a:prstGeom>
        </p:spPr>
      </p:pic>
      <p:pic>
        <p:nvPicPr>
          <p:cNvPr id="19" name="图片 18" descr="图表, 条形图&#10;&#10;描述已自动生成">
            <a:extLst>
              <a:ext uri="{FF2B5EF4-FFF2-40B4-BE49-F238E27FC236}">
                <a16:creationId xmlns:a16="http://schemas.microsoft.com/office/drawing/2014/main" id="{AEA2C31A-86CE-D081-4A3D-88732A435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3560" y="3877922"/>
            <a:ext cx="2350924" cy="2350924"/>
          </a:xfrm>
          <a:prstGeom prst="rect">
            <a:avLst/>
          </a:prstGeom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FCFB3803-C98D-635B-2F8B-C774A9BC58DC}"/>
              </a:ext>
            </a:extLst>
          </p:cNvPr>
          <p:cNvSpPr txBox="1">
            <a:spLocks/>
          </p:cNvSpPr>
          <p:nvPr/>
        </p:nvSpPr>
        <p:spPr>
          <a:xfrm>
            <a:off x="5612966" y="989300"/>
            <a:ext cx="3063897" cy="42138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2400" dirty="0"/>
              <a:t>Effective T2* SNR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5182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4EB8899-FC9B-25A2-F5F9-0BC6E1C20304}"/>
              </a:ext>
            </a:extLst>
          </p:cNvPr>
          <p:cNvSpPr/>
          <p:nvPr/>
        </p:nvSpPr>
        <p:spPr>
          <a:xfrm>
            <a:off x="2693073" y="4637098"/>
            <a:ext cx="3844888" cy="35732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749" y="469900"/>
            <a:ext cx="5691051" cy="486642"/>
          </a:xfrm>
        </p:spPr>
        <p:txBody>
          <a:bodyPr/>
          <a:lstStyle/>
          <a:p>
            <a:pPr algn="l"/>
            <a:r>
              <a:rPr lang="en-US" dirty="0"/>
              <a:t>Development of MRI T2* Mapping Model for N-Periodic ka-SPGR Sequence:</a:t>
            </a:r>
          </a:p>
          <a:p>
            <a:pPr algn="l"/>
            <a:r>
              <a:rPr lang="en-US" dirty="0"/>
              <a:t>A Promising Technique for Parkinson’s Disease Biomarker Detection</a:t>
            </a:r>
          </a:p>
          <a:p>
            <a:pPr algn="l"/>
            <a:r>
              <a:rPr lang="en-US" dirty="0"/>
              <a:t> </a:t>
            </a:r>
          </a:p>
          <a:p>
            <a:pPr algn="l"/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AFE83FD-96D9-0533-CE02-7C4EB7EB848A}"/>
              </a:ext>
            </a:extLst>
          </p:cNvPr>
          <p:cNvSpPr txBox="1">
            <a:spLocks/>
          </p:cNvSpPr>
          <p:nvPr/>
        </p:nvSpPr>
        <p:spPr>
          <a:xfrm>
            <a:off x="2727908" y="1885224"/>
            <a:ext cx="4367347" cy="308755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Background introduction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Theory </a:t>
            </a:r>
          </a:p>
          <a:p>
            <a:r>
              <a:rPr lang="en-US" sz="2000" dirty="0"/>
              <a:t>		</a:t>
            </a:r>
            <a:r>
              <a:rPr lang="en-US" altLang="zh-CN" sz="2000" dirty="0"/>
              <a:t> N-periodic </a:t>
            </a:r>
            <a:r>
              <a:rPr lang="en-US" sz="2000" dirty="0"/>
              <a:t>ka-SPGR</a:t>
            </a: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Computer simulation </a:t>
            </a:r>
          </a:p>
          <a:p>
            <a:r>
              <a:rPr lang="en-US" sz="2000" dirty="0"/>
              <a:t>		Method</a:t>
            </a:r>
          </a:p>
          <a:p>
            <a:r>
              <a:rPr lang="en-US" sz="2000" dirty="0"/>
              <a:t>		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Practical MRI scan</a:t>
            </a:r>
          </a:p>
          <a:p>
            <a:r>
              <a:rPr lang="en-US" sz="2000" dirty="0"/>
              <a:t>		Method </a:t>
            </a:r>
          </a:p>
          <a:p>
            <a:r>
              <a:rPr lang="en-US" sz="2000" dirty="0"/>
              <a:t>		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Conclusion and Limitations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Q &amp; 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E0AA60-F106-210F-8EFC-161B6E743D34}"/>
              </a:ext>
            </a:extLst>
          </p:cNvPr>
          <p:cNvSpPr/>
          <p:nvPr/>
        </p:nvSpPr>
        <p:spPr>
          <a:xfrm>
            <a:off x="2682189" y="1885224"/>
            <a:ext cx="45719" cy="37666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D4A1533-A5A9-8C0B-C84F-B2AC8D7D4294}"/>
              </a:ext>
            </a:extLst>
          </p:cNvPr>
          <p:cNvSpPr txBox="1">
            <a:spLocks/>
          </p:cNvSpPr>
          <p:nvPr/>
        </p:nvSpPr>
        <p:spPr>
          <a:xfrm>
            <a:off x="1780904" y="1216680"/>
            <a:ext cx="2791096" cy="82635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3200" dirty="0"/>
              <a:t>Overview…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8164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B500A75-3700-8CDB-103B-8A87B867F5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B4660C3-B70D-9230-8C2D-A113454A0589}"/>
              </a:ext>
            </a:extLst>
          </p:cNvPr>
          <p:cNvSpPr txBox="1">
            <a:spLocks/>
          </p:cNvSpPr>
          <p:nvPr/>
        </p:nvSpPr>
        <p:spPr>
          <a:xfrm>
            <a:off x="354660" y="1277090"/>
            <a:ext cx="6910844" cy="29569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2400" dirty="0"/>
              <a:t>Conclusion</a:t>
            </a:r>
          </a:p>
          <a:p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0" dirty="0"/>
              <a:t>Optimal ka-SPGR:</a:t>
            </a:r>
          </a:p>
          <a:p>
            <a:r>
              <a:rPr lang="en-US" altLang="zh-CN" sz="2400" b="0" dirty="0"/>
              <a:t>		7-periodic ka-SPGR TR = 6ms</a:t>
            </a:r>
          </a:p>
          <a:p>
            <a:r>
              <a:rPr lang="en-US" altLang="zh-CN" sz="2400" b="0" dirty="0"/>
              <a:t>		12-periodic ka-SPGR TR = 6ms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0" dirty="0"/>
              <a:t>7-periodic is more efficient for PD detection.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0" dirty="0"/>
              <a:t>12-periodic is more precise.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858456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B500A75-3700-8CDB-103B-8A87B867F5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Limitation and Further </a:t>
            </a:r>
            <a:endParaRPr lang="zh-CN" alt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B4660C3-B70D-9230-8C2D-A113454A0589}"/>
              </a:ext>
            </a:extLst>
          </p:cNvPr>
          <p:cNvSpPr txBox="1">
            <a:spLocks/>
          </p:cNvSpPr>
          <p:nvPr/>
        </p:nvSpPr>
        <p:spPr>
          <a:xfrm>
            <a:off x="354659" y="1277090"/>
            <a:ext cx="8252627" cy="37322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2400" dirty="0"/>
              <a:t>Limitation</a:t>
            </a:r>
          </a:p>
          <a:p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0" dirty="0"/>
              <a:t>Phantom misalign with substantia nigra tissue property (T1).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0" dirty="0"/>
              <a:t>Large amounts of in vivo scan experiments are required to statistically prove the method for clinical use. </a:t>
            </a:r>
          </a:p>
          <a:p>
            <a:endParaRPr lang="en-US" altLang="zh-CN" sz="2400" b="0" dirty="0"/>
          </a:p>
          <a:p>
            <a:r>
              <a:rPr lang="en-US" altLang="zh-CN" sz="2400" dirty="0"/>
              <a:t>Further</a:t>
            </a:r>
          </a:p>
          <a:p>
            <a:r>
              <a:rPr lang="en-US" altLang="zh-CN" sz="2400" b="0" dirty="0"/>
              <a:t>The optimal parameters can be used to test motion robustness in vivo.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97602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749" y="469900"/>
            <a:ext cx="5691051" cy="486642"/>
          </a:xfrm>
        </p:spPr>
        <p:txBody>
          <a:bodyPr/>
          <a:lstStyle/>
          <a:p>
            <a:pPr algn="l"/>
            <a:r>
              <a:rPr lang="en-US" dirty="0"/>
              <a:t>Development of MRI T2* Mapping Model for N-Periodic ka-SPGR Sequence:</a:t>
            </a:r>
          </a:p>
          <a:p>
            <a:pPr algn="l"/>
            <a:r>
              <a:rPr lang="en-US" dirty="0"/>
              <a:t>A Promising Technique for Parkinson’s Disease Biomarker Detection</a:t>
            </a:r>
          </a:p>
          <a:p>
            <a:pPr algn="l"/>
            <a:r>
              <a:rPr lang="en-US" dirty="0"/>
              <a:t> </a:t>
            </a:r>
          </a:p>
          <a:p>
            <a:pPr algn="l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095255" y="1372684"/>
            <a:ext cx="1591545" cy="25717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AFE83FD-96D9-0533-CE02-7C4EB7EB848A}"/>
              </a:ext>
            </a:extLst>
          </p:cNvPr>
          <p:cNvSpPr txBox="1">
            <a:spLocks/>
          </p:cNvSpPr>
          <p:nvPr/>
        </p:nvSpPr>
        <p:spPr>
          <a:xfrm>
            <a:off x="2727908" y="1885224"/>
            <a:ext cx="4367347" cy="308755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Background introduction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Theory </a:t>
            </a:r>
          </a:p>
          <a:p>
            <a:r>
              <a:rPr lang="en-US" sz="2000" dirty="0"/>
              <a:t>		</a:t>
            </a:r>
            <a:r>
              <a:rPr lang="en-US" altLang="zh-CN" sz="2000" dirty="0"/>
              <a:t> N-periodic </a:t>
            </a:r>
            <a:r>
              <a:rPr lang="en-US" sz="2000" dirty="0"/>
              <a:t>ka-SPGR</a:t>
            </a: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Computer simulation </a:t>
            </a:r>
          </a:p>
          <a:p>
            <a:r>
              <a:rPr lang="en-US" sz="2000" dirty="0"/>
              <a:t>		Method</a:t>
            </a:r>
          </a:p>
          <a:p>
            <a:r>
              <a:rPr lang="en-US" sz="2000" dirty="0"/>
              <a:t>		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Practical MRI scan</a:t>
            </a:r>
          </a:p>
          <a:p>
            <a:r>
              <a:rPr lang="en-US" sz="2000" dirty="0"/>
              <a:t>		Method </a:t>
            </a:r>
          </a:p>
          <a:p>
            <a:r>
              <a:rPr lang="en-US" sz="2000" dirty="0"/>
              <a:t>		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Conclusion and Limitations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Q &amp; 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E0AA60-F106-210F-8EFC-161B6E743D34}"/>
              </a:ext>
            </a:extLst>
          </p:cNvPr>
          <p:cNvSpPr/>
          <p:nvPr/>
        </p:nvSpPr>
        <p:spPr>
          <a:xfrm>
            <a:off x="2682189" y="1885224"/>
            <a:ext cx="45719" cy="37666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D4A1533-A5A9-8C0B-C84F-B2AC8D7D4294}"/>
              </a:ext>
            </a:extLst>
          </p:cNvPr>
          <p:cNvSpPr txBox="1">
            <a:spLocks/>
          </p:cNvSpPr>
          <p:nvPr/>
        </p:nvSpPr>
        <p:spPr>
          <a:xfrm>
            <a:off x="1780904" y="1216680"/>
            <a:ext cx="2791096" cy="82635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3200" dirty="0"/>
              <a:t>Overview…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56744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altLang="zh-CN" sz="1400" dirty="0" err="1"/>
              <a:t>Brammerloh</a:t>
            </a:r>
            <a:r>
              <a:rPr lang="en-US" altLang="zh-CN" sz="1400" dirty="0"/>
              <a:t>, M., </a:t>
            </a:r>
            <a:r>
              <a:rPr lang="en-US" altLang="zh-CN" sz="1400" dirty="0" err="1"/>
              <a:t>Morawski</a:t>
            </a:r>
            <a:r>
              <a:rPr lang="en-US" altLang="zh-CN" sz="1400" dirty="0"/>
              <a:t>, M., Friedrich, I., Reinert, T., Lange, C., </a:t>
            </a:r>
            <a:r>
              <a:rPr lang="en-US" altLang="zh-CN" sz="1400" dirty="0" err="1"/>
              <a:t>Pelicon</a:t>
            </a:r>
            <a:r>
              <a:rPr lang="en-US" altLang="zh-CN" sz="1400" dirty="0"/>
              <a:t>, P., </a:t>
            </a:r>
            <a:r>
              <a:rPr lang="en-US" altLang="zh-CN" sz="1400" dirty="0" err="1"/>
              <a:t>Vavpetič</a:t>
            </a:r>
            <a:r>
              <a:rPr lang="en-US" altLang="zh-CN" sz="1400" dirty="0"/>
              <a:t>, P., </a:t>
            </a:r>
            <a:r>
              <a:rPr lang="en-US" altLang="zh-CN" sz="1400" dirty="0" err="1"/>
              <a:t>Jankuhn</a:t>
            </a:r>
            <a:r>
              <a:rPr lang="en-US" altLang="zh-CN" sz="1400" dirty="0"/>
              <a:t>, S., </a:t>
            </a:r>
            <a:r>
              <a:rPr lang="en-US" altLang="zh-CN" sz="1400" dirty="0" err="1"/>
              <a:t>Jäger</a:t>
            </a:r>
            <a:r>
              <a:rPr lang="en-US" altLang="zh-CN" sz="1400" dirty="0"/>
              <a:t>, C., Alkemade, A., </a:t>
            </a:r>
            <a:r>
              <a:rPr lang="en-US" altLang="zh-CN" sz="1400" dirty="0" err="1"/>
              <a:t>Balesar</a:t>
            </a:r>
            <a:r>
              <a:rPr lang="en-US" altLang="zh-CN" sz="1400" dirty="0"/>
              <a:t>, R., Pine, K., </a:t>
            </a:r>
            <a:r>
              <a:rPr lang="en-US" altLang="zh-CN" sz="1400" dirty="0" err="1"/>
              <a:t>Gavriilidis</a:t>
            </a:r>
            <a:r>
              <a:rPr lang="en-US" altLang="zh-CN" sz="1400" dirty="0"/>
              <a:t>, F., </a:t>
            </a:r>
            <a:r>
              <a:rPr lang="en-US" altLang="zh-CN" sz="1400" dirty="0" err="1"/>
              <a:t>Trampel</a:t>
            </a:r>
            <a:r>
              <a:rPr lang="en-US" altLang="zh-CN" sz="1400" dirty="0"/>
              <a:t>, R., Reimer, E., Arendt, T., Weiskopf, N., &amp; </a:t>
            </a:r>
            <a:r>
              <a:rPr lang="en-US" altLang="zh-CN" sz="1400" dirty="0" err="1"/>
              <a:t>Kirilina</a:t>
            </a:r>
            <a:r>
              <a:rPr lang="en-US" altLang="zh-CN" sz="1400" dirty="0"/>
              <a:t>, E. (2021). Measuring the iron content of dopaminergic neurons in substantia nigra with MRI relaxometry. </a:t>
            </a:r>
            <a:r>
              <a:rPr lang="en-US" altLang="zh-CN" sz="1400" i="1" dirty="0" err="1"/>
              <a:t>NeuroImage</a:t>
            </a:r>
            <a:r>
              <a:rPr lang="en-US" altLang="zh-CN" sz="1400" dirty="0"/>
              <a:t>, </a:t>
            </a:r>
            <a:r>
              <a:rPr lang="en-US" altLang="zh-CN" sz="1400" i="1" dirty="0"/>
              <a:t>239</a:t>
            </a:r>
            <a:r>
              <a:rPr lang="en-US" altLang="zh-CN" sz="1400" dirty="0"/>
              <a:t>. </a:t>
            </a:r>
            <a:r>
              <a:rPr lang="en-US" altLang="zh-CN" sz="1400" dirty="0">
                <a:hlinkClick r:id="rId2"/>
              </a:rPr>
              <a:t>https://doi.org/10.1016/j.neuroimage.2021.118255</a:t>
            </a:r>
            <a:endParaRPr lang="en-US" altLang="zh-CN" sz="1400" dirty="0"/>
          </a:p>
          <a:p>
            <a:pPr>
              <a:buFont typeface="+mj-lt"/>
              <a:buAutoNum type="arabicPeriod"/>
            </a:pPr>
            <a:r>
              <a:rPr lang="en-US" altLang="zh-CN" sz="1400" dirty="0"/>
              <a:t>Holdsworth, S. J., Rahimi, M. S., Ni, W. W., </a:t>
            </a:r>
            <a:r>
              <a:rPr lang="en-US" altLang="zh-CN" sz="1400" dirty="0" err="1"/>
              <a:t>Zaharchuk</a:t>
            </a:r>
            <a:r>
              <a:rPr lang="en-US" altLang="zh-CN" sz="1400" dirty="0"/>
              <a:t>, G., &amp; Moseley, M. E. (2016). Amplified magnetic resonance imaging (</a:t>
            </a:r>
            <a:r>
              <a:rPr lang="en-US" altLang="zh-CN" sz="1400" dirty="0" err="1"/>
              <a:t>aMRI</a:t>
            </a:r>
            <a:r>
              <a:rPr lang="en-US" altLang="zh-CN" sz="1400" dirty="0"/>
              <a:t>). </a:t>
            </a:r>
            <a:r>
              <a:rPr lang="en-US" altLang="zh-CN" sz="1400" i="1" dirty="0"/>
              <a:t>Magnetic Resonance in Medicine</a:t>
            </a:r>
            <a:r>
              <a:rPr lang="en-US" altLang="zh-CN" sz="1400" dirty="0"/>
              <a:t>, </a:t>
            </a:r>
            <a:r>
              <a:rPr lang="en-US" altLang="zh-CN" sz="1400" i="1" dirty="0"/>
              <a:t>75</a:t>
            </a:r>
            <a:r>
              <a:rPr lang="en-US" altLang="zh-CN" sz="1400" dirty="0"/>
              <a:t>(6), 2245–2254. https://doi.org/10.1002/mrm.26142</a:t>
            </a:r>
          </a:p>
          <a:p>
            <a:pPr>
              <a:buFont typeface="+mj-lt"/>
              <a:buAutoNum type="arabicPeriod"/>
            </a:pPr>
            <a:r>
              <a:rPr lang="en-US" altLang="zh-CN" sz="1400" dirty="0"/>
              <a:t>Lally, P. J., </a:t>
            </a:r>
            <a:r>
              <a:rPr lang="en-US" altLang="zh-CN" sz="1400" dirty="0" err="1"/>
              <a:t>Chiew</a:t>
            </a:r>
            <a:r>
              <a:rPr lang="en-US" altLang="zh-CN" sz="1400" dirty="0"/>
              <a:t>, M., Matthews, P. M., Miller, K. L., &amp; Bangerter, N. K. (n.d.). </a:t>
            </a:r>
            <a:r>
              <a:rPr lang="en-US" altLang="zh-CN" sz="1400" i="1" dirty="0"/>
              <a:t>A motion-robust, short-TR alternative to multi-echo SPGR</a:t>
            </a:r>
            <a:r>
              <a:rPr lang="en-US" altLang="zh-CN" sz="1400" dirty="0"/>
              <a:t>.</a:t>
            </a:r>
          </a:p>
          <a:p>
            <a:pPr>
              <a:buFont typeface="+mj-lt"/>
              <a:buAutoNum type="arabicPeriod"/>
            </a:pPr>
            <a:endParaRPr lang="en-US" altLang="zh-CN" sz="1400" dirty="0"/>
          </a:p>
          <a:p>
            <a:pPr>
              <a:buFont typeface="+mj-lt"/>
              <a:buAutoNum type="arabicPeriod"/>
            </a:pPr>
            <a:endParaRPr lang="en-US" sz="1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772012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97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87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5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29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37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05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1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87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4EB8899-FC9B-25A2-F5F9-0BC6E1C20304}"/>
              </a:ext>
            </a:extLst>
          </p:cNvPr>
          <p:cNvSpPr/>
          <p:nvPr/>
        </p:nvSpPr>
        <p:spPr>
          <a:xfrm>
            <a:off x="2693073" y="1902610"/>
            <a:ext cx="3723021" cy="35732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749" y="469900"/>
            <a:ext cx="5691051" cy="486642"/>
          </a:xfrm>
        </p:spPr>
        <p:txBody>
          <a:bodyPr/>
          <a:lstStyle/>
          <a:p>
            <a:pPr algn="l"/>
            <a:r>
              <a:rPr lang="en-US" dirty="0"/>
              <a:t>Development of MRI T2* Mapping Model for N-Periodic ka-SPGR Sequence:</a:t>
            </a:r>
          </a:p>
          <a:p>
            <a:pPr algn="l"/>
            <a:r>
              <a:rPr lang="en-US" dirty="0"/>
              <a:t>A Promising Technique for Parkinson’s Disease Biomarker Detection</a:t>
            </a:r>
          </a:p>
          <a:p>
            <a:pPr algn="l"/>
            <a:r>
              <a:rPr lang="en-US" dirty="0"/>
              <a:t> </a:t>
            </a:r>
          </a:p>
          <a:p>
            <a:pPr algn="l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095255" y="1372684"/>
            <a:ext cx="1591545" cy="25717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AFE83FD-96D9-0533-CE02-7C4EB7EB848A}"/>
              </a:ext>
            </a:extLst>
          </p:cNvPr>
          <p:cNvSpPr txBox="1">
            <a:spLocks/>
          </p:cNvSpPr>
          <p:nvPr/>
        </p:nvSpPr>
        <p:spPr>
          <a:xfrm>
            <a:off x="2727908" y="1885224"/>
            <a:ext cx="4367347" cy="308755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Background introduction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Theory </a:t>
            </a:r>
          </a:p>
          <a:p>
            <a:r>
              <a:rPr lang="en-US" sz="2000" dirty="0"/>
              <a:t>		</a:t>
            </a:r>
            <a:r>
              <a:rPr lang="en-US" altLang="zh-CN" sz="2000" dirty="0"/>
              <a:t> N-periodic </a:t>
            </a:r>
            <a:r>
              <a:rPr lang="en-US" sz="2000" dirty="0"/>
              <a:t>ka-SPGR</a:t>
            </a: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Computer simulation </a:t>
            </a:r>
          </a:p>
          <a:p>
            <a:r>
              <a:rPr lang="en-US" sz="2000" dirty="0"/>
              <a:t>		Method</a:t>
            </a:r>
          </a:p>
          <a:p>
            <a:r>
              <a:rPr lang="en-US" sz="2000" dirty="0"/>
              <a:t>		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Practical MRI scan</a:t>
            </a:r>
          </a:p>
          <a:p>
            <a:r>
              <a:rPr lang="en-US" sz="2000" dirty="0"/>
              <a:t>		Method </a:t>
            </a:r>
          </a:p>
          <a:p>
            <a:r>
              <a:rPr lang="en-US" sz="2000" dirty="0"/>
              <a:t>		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Conclusion and Limitations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Q &amp; 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E0AA60-F106-210F-8EFC-161B6E743D34}"/>
              </a:ext>
            </a:extLst>
          </p:cNvPr>
          <p:cNvSpPr/>
          <p:nvPr/>
        </p:nvSpPr>
        <p:spPr>
          <a:xfrm>
            <a:off x="2682189" y="1885224"/>
            <a:ext cx="45719" cy="37666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D4A1533-A5A9-8C0B-C84F-B2AC8D7D4294}"/>
              </a:ext>
            </a:extLst>
          </p:cNvPr>
          <p:cNvSpPr txBox="1">
            <a:spLocks/>
          </p:cNvSpPr>
          <p:nvPr/>
        </p:nvSpPr>
        <p:spPr>
          <a:xfrm>
            <a:off x="1780904" y="1216680"/>
            <a:ext cx="2791096" cy="82635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3200" dirty="0"/>
              <a:t>Overview…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98786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78E1FAF-3C9A-3C26-6E1B-3360AEDAAF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Background introduction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ACAF34-59AA-8D1E-9457-489181E5D8D0}"/>
              </a:ext>
            </a:extLst>
          </p:cNvPr>
          <p:cNvSpPr txBox="1"/>
          <p:nvPr/>
        </p:nvSpPr>
        <p:spPr>
          <a:xfrm>
            <a:off x="409302" y="1084132"/>
            <a:ext cx="289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Parkinson’s Disease</a:t>
            </a:r>
          </a:p>
        </p:txBody>
      </p:sp>
      <p:pic>
        <p:nvPicPr>
          <p:cNvPr id="5" name="图片 4" descr="图片包含 照片, 站, 镜子, 反射&#10;&#10;描述已自动生成">
            <a:extLst>
              <a:ext uri="{FF2B5EF4-FFF2-40B4-BE49-F238E27FC236}">
                <a16:creationId xmlns:a16="http://schemas.microsoft.com/office/drawing/2014/main" id="{EB5F0A4F-5077-1418-45E1-8E3E56E98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9" y="1737464"/>
            <a:ext cx="2925273" cy="3238538"/>
          </a:xfrm>
          <a:prstGeom prst="rect">
            <a:avLst/>
          </a:prstGeom>
        </p:spPr>
      </p:pic>
      <p:sp>
        <p:nvSpPr>
          <p:cNvPr id="6" name="圆: 空心 5">
            <a:extLst>
              <a:ext uri="{FF2B5EF4-FFF2-40B4-BE49-F238E27FC236}">
                <a16:creationId xmlns:a16="http://schemas.microsoft.com/office/drawing/2014/main" id="{BC99BCBF-3697-3035-BFF9-10351F8B54A9}"/>
              </a:ext>
            </a:extLst>
          </p:cNvPr>
          <p:cNvSpPr/>
          <p:nvPr/>
        </p:nvSpPr>
        <p:spPr>
          <a:xfrm>
            <a:off x="2652717" y="3945570"/>
            <a:ext cx="860232" cy="646331"/>
          </a:xfrm>
          <a:prstGeom prst="donut">
            <a:avLst>
              <a:gd name="adj" fmla="val 5097"/>
            </a:avLst>
          </a:prstGeom>
          <a:solidFill>
            <a:srgbClr val="FF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F207A5-4D9D-A64E-B5AE-952563697A14}"/>
              </a:ext>
            </a:extLst>
          </p:cNvPr>
          <p:cNvSpPr txBox="1"/>
          <p:nvPr/>
        </p:nvSpPr>
        <p:spPr>
          <a:xfrm>
            <a:off x="1728548" y="4936836"/>
            <a:ext cx="22351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Excess iron at substantia nigra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箭头: 直角上 7">
            <a:extLst>
              <a:ext uri="{FF2B5EF4-FFF2-40B4-BE49-F238E27FC236}">
                <a16:creationId xmlns:a16="http://schemas.microsoft.com/office/drawing/2014/main" id="{F69CB8A2-2AD4-A06D-1B50-B73EBC095A49}"/>
              </a:ext>
            </a:extLst>
          </p:cNvPr>
          <p:cNvSpPr/>
          <p:nvPr/>
        </p:nvSpPr>
        <p:spPr>
          <a:xfrm rot="5400000" flipH="1">
            <a:off x="1992009" y="2114516"/>
            <a:ext cx="2865246" cy="79686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 descr="图片包含 图表&#10;&#10;描述已自动生成">
            <a:extLst>
              <a:ext uri="{FF2B5EF4-FFF2-40B4-BE49-F238E27FC236}">
                <a16:creationId xmlns:a16="http://schemas.microsoft.com/office/drawing/2014/main" id="{02A31F29-6E87-5B3B-839A-8A9BC3A7E1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2" t="7267" r="57670" b="57375"/>
          <a:stretch/>
        </p:blipFill>
        <p:spPr>
          <a:xfrm flipH="1">
            <a:off x="6393334" y="2564244"/>
            <a:ext cx="1869069" cy="2548535"/>
          </a:xfrm>
          <a:prstGeom prst="rect">
            <a:avLst/>
          </a:prstGeom>
        </p:spPr>
      </p:pic>
      <p:pic>
        <p:nvPicPr>
          <p:cNvPr id="10" name="图片 9" descr="图片包含 图表&#10;&#10;描述已自动生成">
            <a:extLst>
              <a:ext uri="{FF2B5EF4-FFF2-40B4-BE49-F238E27FC236}">
                <a16:creationId xmlns:a16="http://schemas.microsoft.com/office/drawing/2014/main" id="{51D81D31-E57A-6CB0-5442-3FA1265C5C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7" t="48128" r="57544" b="16598"/>
          <a:stretch/>
        </p:blipFill>
        <p:spPr>
          <a:xfrm flipH="1">
            <a:off x="4301271" y="2564245"/>
            <a:ext cx="1908864" cy="2548535"/>
          </a:xfrm>
          <a:prstGeom prst="rect">
            <a:avLst/>
          </a:prstGeom>
        </p:spPr>
      </p:pic>
      <p:pic>
        <p:nvPicPr>
          <p:cNvPr id="11" name="图片 10" descr="图片包含 图表&#10;&#10;描述已自动生成">
            <a:extLst>
              <a:ext uri="{FF2B5EF4-FFF2-40B4-BE49-F238E27FC236}">
                <a16:creationId xmlns:a16="http://schemas.microsoft.com/office/drawing/2014/main" id="{60555A25-B440-9DA0-EE75-18465494D6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7" t="84607" r="34963"/>
          <a:stretch/>
        </p:blipFill>
        <p:spPr>
          <a:xfrm rot="5400000">
            <a:off x="7347696" y="3677611"/>
            <a:ext cx="2539816" cy="34400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A1D1C23-5340-1213-1D15-428B05CF72FE}"/>
              </a:ext>
            </a:extLst>
          </p:cNvPr>
          <p:cNvSpPr txBox="1"/>
          <p:nvPr/>
        </p:nvSpPr>
        <p:spPr>
          <a:xfrm>
            <a:off x="5551714" y="5190186"/>
            <a:ext cx="3135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Quantitative R2* images of SN</a:t>
            </a:r>
          </a:p>
        </p:txBody>
      </p:sp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78DC4681-B6C5-3815-DF4D-08429848D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817739"/>
              </p:ext>
            </p:extLst>
          </p:nvPr>
        </p:nvGraphicFramePr>
        <p:xfrm>
          <a:off x="4032073" y="1745159"/>
          <a:ext cx="4481878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94850">
                  <a:extLst>
                    <a:ext uri="{9D8B030D-6E8A-4147-A177-3AD203B41FA5}">
                      <a16:colId xmlns:a16="http://schemas.microsoft.com/office/drawing/2014/main" val="3189379428"/>
                    </a:ext>
                  </a:extLst>
                </a:gridCol>
                <a:gridCol w="2187028">
                  <a:extLst>
                    <a:ext uri="{9D8B030D-6E8A-4147-A177-3AD203B41FA5}">
                      <a16:colId xmlns:a16="http://schemas.microsoft.com/office/drawing/2014/main" val="38475707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Healthy control T2*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PD patient T2*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405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53 </a:t>
                      </a:r>
                      <a:r>
                        <a:rPr lang="en-US" altLang="zh-CN" dirty="0" err="1"/>
                        <a:t>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 </a:t>
                      </a:r>
                      <a:r>
                        <a:rPr lang="en-US" altLang="zh-CN" dirty="0" err="1"/>
                        <a:t>ms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158566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2451D475-FC1A-5A46-8CE9-2EF541C8A9D8}"/>
              </a:ext>
            </a:extLst>
          </p:cNvPr>
          <p:cNvSpPr txBox="1"/>
          <p:nvPr/>
        </p:nvSpPr>
        <p:spPr>
          <a:xfrm>
            <a:off x="6344296" y="1491243"/>
            <a:ext cx="23388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altLang="zh-CN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Brammerloh, Malte et al.(2021) [1]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7946AB0-1169-BD53-621D-05C18695320E}"/>
              </a:ext>
            </a:extLst>
          </p:cNvPr>
          <p:cNvSpPr txBox="1"/>
          <p:nvPr/>
        </p:nvSpPr>
        <p:spPr>
          <a:xfrm>
            <a:off x="3938753" y="1080325"/>
            <a:ext cx="5205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MRI time constant T2* as an effective biomarker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2BE4E2A-9585-1D06-CDC6-B22EE1C5C7F4}"/>
              </a:ext>
            </a:extLst>
          </p:cNvPr>
          <p:cNvSpPr txBox="1"/>
          <p:nvPr/>
        </p:nvSpPr>
        <p:spPr>
          <a:xfrm rot="5400000">
            <a:off x="8593080" y="3760904"/>
            <a:ext cx="732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R2*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62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图片 106" descr="形状&#10;&#10;中度可信度描述已自动生成">
            <a:extLst>
              <a:ext uri="{FF2B5EF4-FFF2-40B4-BE49-F238E27FC236}">
                <a16:creationId xmlns:a16="http://schemas.microsoft.com/office/drawing/2014/main" id="{1EF87CB3-0181-FB15-73A3-719BCCB687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2" t="13050" r="13200" b="12590"/>
          <a:stretch/>
        </p:blipFill>
        <p:spPr>
          <a:xfrm>
            <a:off x="6907820" y="3243612"/>
            <a:ext cx="1417708" cy="1452137"/>
          </a:xfrm>
          <a:prstGeom prst="rect">
            <a:avLst/>
          </a:prstGeom>
        </p:spPr>
      </p:pic>
      <p:pic>
        <p:nvPicPr>
          <p:cNvPr id="103" name="图片 102" descr="图片包含 形状&#10;&#10;描述已自动生成">
            <a:extLst>
              <a:ext uri="{FF2B5EF4-FFF2-40B4-BE49-F238E27FC236}">
                <a16:creationId xmlns:a16="http://schemas.microsoft.com/office/drawing/2014/main" id="{FF839C4D-43CF-0A85-C624-FF6F50091B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36" t="13051" r="11415" b="13181"/>
          <a:stretch/>
        </p:blipFill>
        <p:spPr>
          <a:xfrm>
            <a:off x="6084644" y="3069524"/>
            <a:ext cx="1455809" cy="1440565"/>
          </a:xfrm>
          <a:prstGeom prst="rect">
            <a:avLst/>
          </a:prstGeom>
        </p:spPr>
      </p:pic>
      <p:pic>
        <p:nvPicPr>
          <p:cNvPr id="101" name="图片 100" descr="图片包含 图标&#10;&#10;描述已自动生成">
            <a:extLst>
              <a:ext uri="{FF2B5EF4-FFF2-40B4-BE49-F238E27FC236}">
                <a16:creationId xmlns:a16="http://schemas.microsoft.com/office/drawing/2014/main" id="{33BD7CA7-DD73-0589-9B1C-CC454FEEF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36" t="11812" r="11692" b="12685"/>
          <a:stretch/>
        </p:blipFill>
        <p:spPr>
          <a:xfrm>
            <a:off x="5218184" y="2895925"/>
            <a:ext cx="1438684" cy="1474435"/>
          </a:xfrm>
          <a:prstGeom prst="rect">
            <a:avLst/>
          </a:prstGeom>
          <a:ln w="19050">
            <a:solidFill>
              <a:srgbClr val="0085CA"/>
            </a:solidFill>
          </a:ln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78E1FAF-3C9A-3C26-6E1B-3360AEDAAF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Background introduction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A1D1C23-5340-1213-1D15-428B05CF72FE}"/>
              </a:ext>
            </a:extLst>
          </p:cNvPr>
          <p:cNvSpPr txBox="1"/>
          <p:nvPr/>
        </p:nvSpPr>
        <p:spPr>
          <a:xfrm>
            <a:off x="4100379" y="1088979"/>
            <a:ext cx="417571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Gold-standard T2* mapping technique 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059ACD4-3250-308F-BC4A-1B42865E991D}"/>
              </a:ext>
            </a:extLst>
          </p:cNvPr>
          <p:cNvCxnSpPr>
            <a:cxnSpLocks/>
          </p:cNvCxnSpPr>
          <p:nvPr/>
        </p:nvCxnSpPr>
        <p:spPr>
          <a:xfrm>
            <a:off x="1104565" y="2708002"/>
            <a:ext cx="30091" cy="168950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BE9C0AD-76FB-66BE-5B54-D4BFFA5D8D8E}"/>
              </a:ext>
            </a:extLst>
          </p:cNvPr>
          <p:cNvCxnSpPr>
            <a:cxnSpLocks/>
          </p:cNvCxnSpPr>
          <p:nvPr/>
        </p:nvCxnSpPr>
        <p:spPr>
          <a:xfrm flipH="1" flipV="1">
            <a:off x="646307" y="2743582"/>
            <a:ext cx="428441" cy="1522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EE32057-CF64-8F72-AFAD-CFF8F4D49721}"/>
              </a:ext>
            </a:extLst>
          </p:cNvPr>
          <p:cNvCxnSpPr>
            <a:cxnSpLocks/>
          </p:cNvCxnSpPr>
          <p:nvPr/>
        </p:nvCxnSpPr>
        <p:spPr>
          <a:xfrm flipH="1">
            <a:off x="660631" y="3210222"/>
            <a:ext cx="824259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F4A19F5-6B09-B0C4-29E6-7AD2CEAECAE4}"/>
              </a:ext>
            </a:extLst>
          </p:cNvPr>
          <p:cNvCxnSpPr>
            <a:cxnSpLocks/>
            <a:stCxn id="74" idx="5"/>
          </p:cNvCxnSpPr>
          <p:nvPr/>
        </p:nvCxnSpPr>
        <p:spPr>
          <a:xfrm>
            <a:off x="1489496" y="3243612"/>
            <a:ext cx="9001" cy="1213559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E84F88D2-27F8-0B5F-C73B-BC514BA500D4}"/>
              </a:ext>
            </a:extLst>
          </p:cNvPr>
          <p:cNvSpPr txBox="1"/>
          <p:nvPr/>
        </p:nvSpPr>
        <p:spPr>
          <a:xfrm>
            <a:off x="409302" y="1084132"/>
            <a:ext cx="289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What is T2*?</a:t>
            </a: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C9961C58-AA5B-7321-864A-2ECC391FD881}"/>
              </a:ext>
            </a:extLst>
          </p:cNvPr>
          <p:cNvSpPr/>
          <p:nvPr/>
        </p:nvSpPr>
        <p:spPr>
          <a:xfrm>
            <a:off x="660631" y="2070786"/>
            <a:ext cx="3325043" cy="2025338"/>
          </a:xfrm>
          <a:custGeom>
            <a:avLst/>
            <a:gdLst>
              <a:gd name="connsiteX0" fmla="*/ 0 w 2912166"/>
              <a:gd name="connsiteY0" fmla="*/ 0 h 1848679"/>
              <a:gd name="connsiteX1" fmla="*/ 278296 w 2912166"/>
              <a:gd name="connsiteY1" fmla="*/ 506896 h 1848679"/>
              <a:gd name="connsiteX2" fmla="*/ 536713 w 2912166"/>
              <a:gd name="connsiteY2" fmla="*/ 904461 h 1848679"/>
              <a:gd name="connsiteX3" fmla="*/ 934279 w 2912166"/>
              <a:gd name="connsiteY3" fmla="*/ 1302026 h 1848679"/>
              <a:gd name="connsiteX4" fmla="*/ 1401418 w 2912166"/>
              <a:gd name="connsiteY4" fmla="*/ 1610139 h 1848679"/>
              <a:gd name="connsiteX5" fmla="*/ 1838739 w 2912166"/>
              <a:gd name="connsiteY5" fmla="*/ 1739348 h 1848679"/>
              <a:gd name="connsiteX6" fmla="*/ 2256183 w 2912166"/>
              <a:gd name="connsiteY6" fmla="*/ 1808922 h 1848679"/>
              <a:gd name="connsiteX7" fmla="*/ 2623931 w 2912166"/>
              <a:gd name="connsiteY7" fmla="*/ 1828800 h 1848679"/>
              <a:gd name="connsiteX8" fmla="*/ 2912166 w 2912166"/>
              <a:gd name="connsiteY8" fmla="*/ 1848679 h 184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66" h="1848679">
                <a:moveTo>
                  <a:pt x="0" y="0"/>
                </a:moveTo>
                <a:cubicBezTo>
                  <a:pt x="94422" y="178076"/>
                  <a:pt x="188844" y="356153"/>
                  <a:pt x="278296" y="506896"/>
                </a:cubicBezTo>
                <a:cubicBezTo>
                  <a:pt x="367748" y="657640"/>
                  <a:pt x="427383" y="771939"/>
                  <a:pt x="536713" y="904461"/>
                </a:cubicBezTo>
                <a:cubicBezTo>
                  <a:pt x="646043" y="1036983"/>
                  <a:pt x="790162" y="1184413"/>
                  <a:pt x="934279" y="1302026"/>
                </a:cubicBezTo>
                <a:cubicBezTo>
                  <a:pt x="1078396" y="1419639"/>
                  <a:pt x="1250675" y="1537252"/>
                  <a:pt x="1401418" y="1610139"/>
                </a:cubicBezTo>
                <a:cubicBezTo>
                  <a:pt x="1552161" y="1683026"/>
                  <a:pt x="1696278" y="1706217"/>
                  <a:pt x="1838739" y="1739348"/>
                </a:cubicBezTo>
                <a:cubicBezTo>
                  <a:pt x="1981200" y="1772479"/>
                  <a:pt x="2125318" y="1794013"/>
                  <a:pt x="2256183" y="1808922"/>
                </a:cubicBezTo>
                <a:cubicBezTo>
                  <a:pt x="2387048" y="1823831"/>
                  <a:pt x="2623931" y="1828800"/>
                  <a:pt x="2623931" y="1828800"/>
                </a:cubicBezTo>
                <a:lnTo>
                  <a:pt x="2912166" y="1848679"/>
                </a:lnTo>
              </a:path>
            </a:pathLst>
          </a:cu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13FFFAE-1F44-FD5C-5C54-F5D1761DE193}"/>
              </a:ext>
            </a:extLst>
          </p:cNvPr>
          <p:cNvCxnSpPr>
            <a:cxnSpLocks/>
          </p:cNvCxnSpPr>
          <p:nvPr/>
        </p:nvCxnSpPr>
        <p:spPr>
          <a:xfrm flipV="1">
            <a:off x="625789" y="1888514"/>
            <a:ext cx="0" cy="25358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CE9580DF-B4FE-E82B-E833-D0D46F6CD6E4}"/>
              </a:ext>
            </a:extLst>
          </p:cNvPr>
          <p:cNvCxnSpPr>
            <a:cxnSpLocks/>
          </p:cNvCxnSpPr>
          <p:nvPr/>
        </p:nvCxnSpPr>
        <p:spPr>
          <a:xfrm>
            <a:off x="625789" y="4424319"/>
            <a:ext cx="36377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329D2C41-6420-3B62-D52D-CB62D1DD238E}"/>
              </a:ext>
            </a:extLst>
          </p:cNvPr>
          <p:cNvSpPr txBox="1"/>
          <p:nvPr/>
        </p:nvSpPr>
        <p:spPr>
          <a:xfrm rot="16200000">
            <a:off x="-729529" y="2820694"/>
            <a:ext cx="2181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Signal Intensity (SI)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8162191-D2F7-A891-6FFD-8A9777ED0043}"/>
              </a:ext>
            </a:extLst>
          </p:cNvPr>
          <p:cNvSpPr txBox="1"/>
          <p:nvPr/>
        </p:nvSpPr>
        <p:spPr>
          <a:xfrm>
            <a:off x="2078007" y="4536637"/>
            <a:ext cx="720004" cy="369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F88A0955-24B5-4084-3092-C40F3EB61C9A}"/>
                  </a:ext>
                </a:extLst>
              </p:cNvPr>
              <p:cNvSpPr txBox="1"/>
              <p:nvPr/>
            </p:nvSpPr>
            <p:spPr>
              <a:xfrm>
                <a:off x="682166" y="1671596"/>
                <a:ext cx="1623659" cy="490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𝑺𝑰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 ∝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𝑨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num>
                            <m:den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F88A0955-24B5-4084-3092-C40F3EB61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66" y="1671596"/>
                <a:ext cx="1623659" cy="4904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文本框 66">
            <a:extLst>
              <a:ext uri="{FF2B5EF4-FFF2-40B4-BE49-F238E27FC236}">
                <a16:creationId xmlns:a16="http://schemas.microsoft.com/office/drawing/2014/main" id="{00ECE8FE-E9FF-7F9B-E8DD-E6154ECDEB44}"/>
              </a:ext>
            </a:extLst>
          </p:cNvPr>
          <p:cNvSpPr txBox="1"/>
          <p:nvPr/>
        </p:nvSpPr>
        <p:spPr>
          <a:xfrm>
            <a:off x="4100380" y="1541533"/>
            <a:ext cx="41102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800" dirty="0">
                <a:effectLst/>
                <a:latin typeface="+mj-lt"/>
                <a:ea typeface="等线" panose="02010600030101010101" pitchFamily="2" charset="-122"/>
              </a:rPr>
              <a:t>Multi-echo spoiled gradient recall </a:t>
            </a:r>
          </a:p>
          <a:p>
            <a:r>
              <a:rPr lang="en-GB" altLang="zh-CN" sz="1800" dirty="0">
                <a:effectLst/>
                <a:latin typeface="+mj-lt"/>
                <a:ea typeface="等线" panose="02010600030101010101" pitchFamily="2" charset="-122"/>
              </a:rPr>
              <a:t>(multi-echo SPGR) </a:t>
            </a:r>
            <a:endParaRPr lang="zh-CN" altLang="en-US" dirty="0">
              <a:latin typeface="+mj-lt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D23BBB3A-7D83-9A61-BE4B-1DBD8899FEF9}"/>
              </a:ext>
            </a:extLst>
          </p:cNvPr>
          <p:cNvSpPr txBox="1"/>
          <p:nvPr/>
        </p:nvSpPr>
        <p:spPr>
          <a:xfrm>
            <a:off x="4287974" y="4250042"/>
            <a:ext cx="9674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effectLst/>
                <a:latin typeface="+mj-lt"/>
                <a:ea typeface="等线" panose="02010600030101010101" pitchFamily="2" charset="-122"/>
              </a:rPr>
              <a:t>TE = a</a:t>
            </a:r>
            <a:endParaRPr lang="zh-CN" altLang="en-US" sz="1600" dirty="0">
              <a:latin typeface="+mj-lt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BE33425A-39C7-F2BB-9DE5-4BF1DC830DE0}"/>
              </a:ext>
            </a:extLst>
          </p:cNvPr>
          <p:cNvSpPr txBox="1"/>
          <p:nvPr/>
        </p:nvSpPr>
        <p:spPr>
          <a:xfrm>
            <a:off x="5136549" y="4424319"/>
            <a:ext cx="9674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effectLst/>
                <a:latin typeface="+mj-lt"/>
                <a:ea typeface="等线" panose="02010600030101010101" pitchFamily="2" charset="-122"/>
              </a:rPr>
              <a:t>TE = b</a:t>
            </a:r>
            <a:endParaRPr lang="zh-CN" altLang="en-US" sz="1600" dirty="0">
              <a:latin typeface="+mj-lt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9464ACA0-96A0-9407-99F9-7EF17AA0CE0B}"/>
              </a:ext>
            </a:extLst>
          </p:cNvPr>
          <p:cNvSpPr/>
          <p:nvPr/>
        </p:nvSpPr>
        <p:spPr>
          <a:xfrm>
            <a:off x="1040380" y="2663421"/>
            <a:ext cx="94276" cy="942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791ED0A8-8C71-E433-1587-558716F99BED}"/>
              </a:ext>
            </a:extLst>
          </p:cNvPr>
          <p:cNvSpPr/>
          <p:nvPr/>
        </p:nvSpPr>
        <p:spPr>
          <a:xfrm>
            <a:off x="1409026" y="3163142"/>
            <a:ext cx="94276" cy="942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D7517E36-B0F6-750C-FE86-4B6648FF1294}"/>
              </a:ext>
            </a:extLst>
          </p:cNvPr>
          <p:cNvSpPr/>
          <p:nvPr/>
        </p:nvSpPr>
        <p:spPr>
          <a:xfrm>
            <a:off x="1911205" y="3575542"/>
            <a:ext cx="94276" cy="942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22CDC0F6-4A54-4389-84AD-51CFAF040E7C}"/>
              </a:ext>
            </a:extLst>
          </p:cNvPr>
          <p:cNvSpPr/>
          <p:nvPr/>
        </p:nvSpPr>
        <p:spPr>
          <a:xfrm>
            <a:off x="2514894" y="3865176"/>
            <a:ext cx="94276" cy="942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9CEEFC61-4ABF-28BC-FF1A-4D6320A5D814}"/>
              </a:ext>
            </a:extLst>
          </p:cNvPr>
          <p:cNvSpPr txBox="1"/>
          <p:nvPr/>
        </p:nvSpPr>
        <p:spPr>
          <a:xfrm rot="2190923">
            <a:off x="820759" y="4644692"/>
            <a:ext cx="9690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effectLst/>
                <a:latin typeface="+mj-lt"/>
                <a:ea typeface="等线" panose="02010600030101010101" pitchFamily="2" charset="-122"/>
              </a:rPr>
              <a:t>TE = a</a:t>
            </a:r>
            <a:endParaRPr lang="zh-CN" altLang="en-US" sz="1600" dirty="0">
              <a:latin typeface="+mj-lt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E42A314-2467-A6D8-2066-8D7B28F51758}"/>
              </a:ext>
            </a:extLst>
          </p:cNvPr>
          <p:cNvSpPr txBox="1"/>
          <p:nvPr/>
        </p:nvSpPr>
        <p:spPr>
          <a:xfrm rot="2190923">
            <a:off x="1285118" y="4632536"/>
            <a:ext cx="9690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effectLst/>
                <a:latin typeface="+mj-lt"/>
                <a:ea typeface="等线" panose="02010600030101010101" pitchFamily="2" charset="-122"/>
              </a:rPr>
              <a:t>TE = b</a:t>
            </a:r>
            <a:endParaRPr lang="zh-CN" altLang="en-US" sz="1600" dirty="0">
              <a:latin typeface="+mj-lt"/>
            </a:endParaRPr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C6F385F9-FD16-B6E3-0AF7-FF6E9BF0E9B9}"/>
              </a:ext>
            </a:extLst>
          </p:cNvPr>
          <p:cNvCxnSpPr>
            <a:cxnSpLocks/>
          </p:cNvCxnSpPr>
          <p:nvPr/>
        </p:nvCxnSpPr>
        <p:spPr>
          <a:xfrm>
            <a:off x="4112822" y="2582651"/>
            <a:ext cx="3845241" cy="3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B5D4D3E2-50EB-29A3-6081-A5FD53A5F516}"/>
              </a:ext>
            </a:extLst>
          </p:cNvPr>
          <p:cNvSpPr/>
          <p:nvPr/>
        </p:nvSpPr>
        <p:spPr>
          <a:xfrm>
            <a:off x="4313398" y="2273629"/>
            <a:ext cx="99391" cy="3090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CB929F04-E299-ECAD-5BBC-82D4388953AF}"/>
              </a:ext>
            </a:extLst>
          </p:cNvPr>
          <p:cNvCxnSpPr/>
          <p:nvPr/>
        </p:nvCxnSpPr>
        <p:spPr>
          <a:xfrm>
            <a:off x="4987546" y="2232512"/>
            <a:ext cx="0" cy="350139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0BB8DFD1-4D0E-EBA9-6507-ED45B2796DF7}"/>
              </a:ext>
            </a:extLst>
          </p:cNvPr>
          <p:cNvCxnSpPr/>
          <p:nvPr/>
        </p:nvCxnSpPr>
        <p:spPr>
          <a:xfrm>
            <a:off x="5548021" y="2232512"/>
            <a:ext cx="0" cy="350139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0ECDDB11-B67F-38A6-9179-73DCB2D1A2A0}"/>
              </a:ext>
            </a:extLst>
          </p:cNvPr>
          <p:cNvCxnSpPr/>
          <p:nvPr/>
        </p:nvCxnSpPr>
        <p:spPr>
          <a:xfrm>
            <a:off x="6053063" y="2232512"/>
            <a:ext cx="0" cy="350139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B027ADFD-C3BC-AC49-57AC-945976E2C860}"/>
              </a:ext>
            </a:extLst>
          </p:cNvPr>
          <p:cNvCxnSpPr/>
          <p:nvPr/>
        </p:nvCxnSpPr>
        <p:spPr>
          <a:xfrm>
            <a:off x="6609995" y="2232512"/>
            <a:ext cx="0" cy="350139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82DEE265-268B-82A6-7D9F-9F3BC7254B6C}"/>
              </a:ext>
            </a:extLst>
          </p:cNvPr>
          <p:cNvSpPr/>
          <p:nvPr/>
        </p:nvSpPr>
        <p:spPr>
          <a:xfrm>
            <a:off x="6907820" y="2269531"/>
            <a:ext cx="99391" cy="3090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C525D5B-404B-63FB-657E-1D990048EDB3}"/>
              </a:ext>
            </a:extLst>
          </p:cNvPr>
          <p:cNvSpPr txBox="1"/>
          <p:nvPr/>
        </p:nvSpPr>
        <p:spPr>
          <a:xfrm>
            <a:off x="7058114" y="2256566"/>
            <a:ext cx="12179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latin typeface="+mj-lt"/>
                <a:ea typeface="等线" panose="02010600030101010101" pitchFamily="2" charset="-122"/>
              </a:rPr>
              <a:t>r</a:t>
            </a:r>
            <a:r>
              <a:rPr lang="en-GB" altLang="zh-CN" sz="1600" dirty="0">
                <a:effectLst/>
                <a:latin typeface="+mj-lt"/>
                <a:ea typeface="等线" panose="02010600030101010101" pitchFamily="2" charset="-122"/>
              </a:rPr>
              <a:t>epeat…</a:t>
            </a:r>
            <a:endParaRPr lang="zh-CN" altLang="en-US" sz="1600" dirty="0">
              <a:latin typeface="+mj-lt"/>
            </a:endParaRPr>
          </a:p>
        </p:txBody>
      </p:sp>
      <p:pic>
        <p:nvPicPr>
          <p:cNvPr id="99" name="图片 98" descr="图片包含 图标&#10;&#10;描述已自动生成">
            <a:extLst>
              <a:ext uri="{FF2B5EF4-FFF2-40B4-BE49-F238E27FC236}">
                <a16:creationId xmlns:a16="http://schemas.microsoft.com/office/drawing/2014/main" id="{0981169C-8B62-729E-F464-0AFB33B114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086" t="13104" r="11692" b="13129"/>
          <a:stretch/>
        </p:blipFill>
        <p:spPr>
          <a:xfrm>
            <a:off x="4340514" y="2758806"/>
            <a:ext cx="1449443" cy="144056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34240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图片 106" descr="形状&#10;&#10;中度可信度描述已自动生成">
            <a:extLst>
              <a:ext uri="{FF2B5EF4-FFF2-40B4-BE49-F238E27FC236}">
                <a16:creationId xmlns:a16="http://schemas.microsoft.com/office/drawing/2014/main" id="{1EF87CB3-0181-FB15-73A3-719BCCB687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2" t="13050" r="13200" b="12590"/>
          <a:stretch/>
        </p:blipFill>
        <p:spPr>
          <a:xfrm>
            <a:off x="6907820" y="3243612"/>
            <a:ext cx="1417708" cy="1452137"/>
          </a:xfrm>
          <a:prstGeom prst="rect">
            <a:avLst/>
          </a:prstGeom>
        </p:spPr>
      </p:pic>
      <p:pic>
        <p:nvPicPr>
          <p:cNvPr id="103" name="图片 102" descr="图片包含 形状&#10;&#10;描述已自动生成">
            <a:extLst>
              <a:ext uri="{FF2B5EF4-FFF2-40B4-BE49-F238E27FC236}">
                <a16:creationId xmlns:a16="http://schemas.microsoft.com/office/drawing/2014/main" id="{FF839C4D-43CF-0A85-C624-FF6F50091B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36" t="13051" r="11415" b="13181"/>
          <a:stretch/>
        </p:blipFill>
        <p:spPr>
          <a:xfrm>
            <a:off x="6084644" y="3069524"/>
            <a:ext cx="1455809" cy="1440565"/>
          </a:xfrm>
          <a:prstGeom prst="rect">
            <a:avLst/>
          </a:prstGeom>
        </p:spPr>
      </p:pic>
      <p:pic>
        <p:nvPicPr>
          <p:cNvPr id="101" name="图片 100" descr="图片包含 图标&#10;&#10;描述已自动生成">
            <a:extLst>
              <a:ext uri="{FF2B5EF4-FFF2-40B4-BE49-F238E27FC236}">
                <a16:creationId xmlns:a16="http://schemas.microsoft.com/office/drawing/2014/main" id="{33BD7CA7-DD73-0589-9B1C-CC454FEEF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36" t="11812" r="11692" b="12685"/>
          <a:stretch/>
        </p:blipFill>
        <p:spPr>
          <a:xfrm>
            <a:off x="5218184" y="2895925"/>
            <a:ext cx="1438684" cy="1474435"/>
          </a:xfrm>
          <a:prstGeom prst="rect">
            <a:avLst/>
          </a:prstGeom>
          <a:ln w="19050">
            <a:solidFill>
              <a:srgbClr val="0085CA"/>
            </a:solidFill>
          </a:ln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78E1FAF-3C9A-3C26-6E1B-3360AEDAAF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Background introduction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A1D1C23-5340-1213-1D15-428B05CF72FE}"/>
              </a:ext>
            </a:extLst>
          </p:cNvPr>
          <p:cNvSpPr txBox="1"/>
          <p:nvPr/>
        </p:nvSpPr>
        <p:spPr>
          <a:xfrm>
            <a:off x="4100379" y="1088979"/>
            <a:ext cx="417571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Gold-standard T2* mapping technique 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059ACD4-3250-308F-BC4A-1B42865E991D}"/>
              </a:ext>
            </a:extLst>
          </p:cNvPr>
          <p:cNvCxnSpPr>
            <a:cxnSpLocks/>
          </p:cNvCxnSpPr>
          <p:nvPr/>
        </p:nvCxnSpPr>
        <p:spPr>
          <a:xfrm>
            <a:off x="1104565" y="2708002"/>
            <a:ext cx="30091" cy="168950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BE9C0AD-76FB-66BE-5B54-D4BFFA5D8D8E}"/>
              </a:ext>
            </a:extLst>
          </p:cNvPr>
          <p:cNvCxnSpPr>
            <a:cxnSpLocks/>
          </p:cNvCxnSpPr>
          <p:nvPr/>
        </p:nvCxnSpPr>
        <p:spPr>
          <a:xfrm flipH="1" flipV="1">
            <a:off x="646307" y="2743582"/>
            <a:ext cx="428441" cy="1522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EE32057-CF64-8F72-AFAD-CFF8F4D49721}"/>
              </a:ext>
            </a:extLst>
          </p:cNvPr>
          <p:cNvCxnSpPr>
            <a:cxnSpLocks/>
          </p:cNvCxnSpPr>
          <p:nvPr/>
        </p:nvCxnSpPr>
        <p:spPr>
          <a:xfrm flipH="1">
            <a:off x="660631" y="3210222"/>
            <a:ext cx="824259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F4A19F5-6B09-B0C4-29E6-7AD2CEAECAE4}"/>
              </a:ext>
            </a:extLst>
          </p:cNvPr>
          <p:cNvCxnSpPr>
            <a:cxnSpLocks/>
            <a:stCxn id="74" idx="5"/>
          </p:cNvCxnSpPr>
          <p:nvPr/>
        </p:nvCxnSpPr>
        <p:spPr>
          <a:xfrm>
            <a:off x="1489496" y="3243612"/>
            <a:ext cx="9001" cy="1213559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E84F88D2-27F8-0B5F-C73B-BC514BA500D4}"/>
              </a:ext>
            </a:extLst>
          </p:cNvPr>
          <p:cNvSpPr txBox="1"/>
          <p:nvPr/>
        </p:nvSpPr>
        <p:spPr>
          <a:xfrm>
            <a:off x="409302" y="1084132"/>
            <a:ext cx="289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What is T2*?</a:t>
            </a: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C9961C58-AA5B-7321-864A-2ECC391FD881}"/>
              </a:ext>
            </a:extLst>
          </p:cNvPr>
          <p:cNvSpPr/>
          <p:nvPr/>
        </p:nvSpPr>
        <p:spPr>
          <a:xfrm>
            <a:off x="660631" y="2070786"/>
            <a:ext cx="3325043" cy="2025338"/>
          </a:xfrm>
          <a:custGeom>
            <a:avLst/>
            <a:gdLst>
              <a:gd name="connsiteX0" fmla="*/ 0 w 2912166"/>
              <a:gd name="connsiteY0" fmla="*/ 0 h 1848679"/>
              <a:gd name="connsiteX1" fmla="*/ 278296 w 2912166"/>
              <a:gd name="connsiteY1" fmla="*/ 506896 h 1848679"/>
              <a:gd name="connsiteX2" fmla="*/ 536713 w 2912166"/>
              <a:gd name="connsiteY2" fmla="*/ 904461 h 1848679"/>
              <a:gd name="connsiteX3" fmla="*/ 934279 w 2912166"/>
              <a:gd name="connsiteY3" fmla="*/ 1302026 h 1848679"/>
              <a:gd name="connsiteX4" fmla="*/ 1401418 w 2912166"/>
              <a:gd name="connsiteY4" fmla="*/ 1610139 h 1848679"/>
              <a:gd name="connsiteX5" fmla="*/ 1838739 w 2912166"/>
              <a:gd name="connsiteY5" fmla="*/ 1739348 h 1848679"/>
              <a:gd name="connsiteX6" fmla="*/ 2256183 w 2912166"/>
              <a:gd name="connsiteY6" fmla="*/ 1808922 h 1848679"/>
              <a:gd name="connsiteX7" fmla="*/ 2623931 w 2912166"/>
              <a:gd name="connsiteY7" fmla="*/ 1828800 h 1848679"/>
              <a:gd name="connsiteX8" fmla="*/ 2912166 w 2912166"/>
              <a:gd name="connsiteY8" fmla="*/ 1848679 h 184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66" h="1848679">
                <a:moveTo>
                  <a:pt x="0" y="0"/>
                </a:moveTo>
                <a:cubicBezTo>
                  <a:pt x="94422" y="178076"/>
                  <a:pt x="188844" y="356153"/>
                  <a:pt x="278296" y="506896"/>
                </a:cubicBezTo>
                <a:cubicBezTo>
                  <a:pt x="367748" y="657640"/>
                  <a:pt x="427383" y="771939"/>
                  <a:pt x="536713" y="904461"/>
                </a:cubicBezTo>
                <a:cubicBezTo>
                  <a:pt x="646043" y="1036983"/>
                  <a:pt x="790162" y="1184413"/>
                  <a:pt x="934279" y="1302026"/>
                </a:cubicBezTo>
                <a:cubicBezTo>
                  <a:pt x="1078396" y="1419639"/>
                  <a:pt x="1250675" y="1537252"/>
                  <a:pt x="1401418" y="1610139"/>
                </a:cubicBezTo>
                <a:cubicBezTo>
                  <a:pt x="1552161" y="1683026"/>
                  <a:pt x="1696278" y="1706217"/>
                  <a:pt x="1838739" y="1739348"/>
                </a:cubicBezTo>
                <a:cubicBezTo>
                  <a:pt x="1981200" y="1772479"/>
                  <a:pt x="2125318" y="1794013"/>
                  <a:pt x="2256183" y="1808922"/>
                </a:cubicBezTo>
                <a:cubicBezTo>
                  <a:pt x="2387048" y="1823831"/>
                  <a:pt x="2623931" y="1828800"/>
                  <a:pt x="2623931" y="1828800"/>
                </a:cubicBezTo>
                <a:lnTo>
                  <a:pt x="2912166" y="1848679"/>
                </a:lnTo>
              </a:path>
            </a:pathLst>
          </a:cu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13FFFAE-1F44-FD5C-5C54-F5D1761DE193}"/>
              </a:ext>
            </a:extLst>
          </p:cNvPr>
          <p:cNvCxnSpPr>
            <a:cxnSpLocks/>
          </p:cNvCxnSpPr>
          <p:nvPr/>
        </p:nvCxnSpPr>
        <p:spPr>
          <a:xfrm flipV="1">
            <a:off x="625789" y="1888514"/>
            <a:ext cx="0" cy="25358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CE9580DF-B4FE-E82B-E833-D0D46F6CD6E4}"/>
              </a:ext>
            </a:extLst>
          </p:cNvPr>
          <p:cNvCxnSpPr>
            <a:cxnSpLocks/>
          </p:cNvCxnSpPr>
          <p:nvPr/>
        </p:nvCxnSpPr>
        <p:spPr>
          <a:xfrm>
            <a:off x="625789" y="4424319"/>
            <a:ext cx="36377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329D2C41-6420-3B62-D52D-CB62D1DD238E}"/>
              </a:ext>
            </a:extLst>
          </p:cNvPr>
          <p:cNvSpPr txBox="1"/>
          <p:nvPr/>
        </p:nvSpPr>
        <p:spPr>
          <a:xfrm rot="16200000">
            <a:off x="-729529" y="2820694"/>
            <a:ext cx="2181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Signal Intensity (SI)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8162191-D2F7-A891-6FFD-8A9777ED0043}"/>
              </a:ext>
            </a:extLst>
          </p:cNvPr>
          <p:cNvSpPr txBox="1"/>
          <p:nvPr/>
        </p:nvSpPr>
        <p:spPr>
          <a:xfrm>
            <a:off x="2078007" y="4536637"/>
            <a:ext cx="720004" cy="369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F88A0955-24B5-4084-3092-C40F3EB61C9A}"/>
                  </a:ext>
                </a:extLst>
              </p:cNvPr>
              <p:cNvSpPr txBox="1"/>
              <p:nvPr/>
            </p:nvSpPr>
            <p:spPr>
              <a:xfrm>
                <a:off x="682166" y="1671596"/>
                <a:ext cx="1623659" cy="490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𝑺𝑰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 ∝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𝑨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num>
                            <m:den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F88A0955-24B5-4084-3092-C40F3EB61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66" y="1671596"/>
                <a:ext cx="1623659" cy="4904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文本框 66">
            <a:extLst>
              <a:ext uri="{FF2B5EF4-FFF2-40B4-BE49-F238E27FC236}">
                <a16:creationId xmlns:a16="http://schemas.microsoft.com/office/drawing/2014/main" id="{00ECE8FE-E9FF-7F9B-E8DD-E6154ECDEB44}"/>
              </a:ext>
            </a:extLst>
          </p:cNvPr>
          <p:cNvSpPr txBox="1"/>
          <p:nvPr/>
        </p:nvSpPr>
        <p:spPr>
          <a:xfrm>
            <a:off x="4100380" y="1541533"/>
            <a:ext cx="41102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800" dirty="0">
                <a:effectLst/>
                <a:latin typeface="+mj-lt"/>
                <a:ea typeface="等线" panose="02010600030101010101" pitchFamily="2" charset="-122"/>
              </a:rPr>
              <a:t>Multi-echo spoiled gradient recall </a:t>
            </a:r>
          </a:p>
          <a:p>
            <a:r>
              <a:rPr lang="en-GB" altLang="zh-CN" sz="1800" dirty="0">
                <a:effectLst/>
                <a:latin typeface="+mj-lt"/>
                <a:ea typeface="等线" panose="02010600030101010101" pitchFamily="2" charset="-122"/>
              </a:rPr>
              <a:t>(multi-echo SPGR) </a:t>
            </a:r>
            <a:endParaRPr lang="zh-CN" altLang="en-US" dirty="0">
              <a:latin typeface="+mj-lt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D23BBB3A-7D83-9A61-BE4B-1DBD8899FEF9}"/>
              </a:ext>
            </a:extLst>
          </p:cNvPr>
          <p:cNvSpPr txBox="1"/>
          <p:nvPr/>
        </p:nvSpPr>
        <p:spPr>
          <a:xfrm>
            <a:off x="4287974" y="4250042"/>
            <a:ext cx="9674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effectLst/>
                <a:latin typeface="+mj-lt"/>
                <a:ea typeface="等线" panose="02010600030101010101" pitchFamily="2" charset="-122"/>
              </a:rPr>
              <a:t>TE = a</a:t>
            </a:r>
            <a:endParaRPr lang="zh-CN" altLang="en-US" sz="1600" dirty="0">
              <a:latin typeface="+mj-lt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BE33425A-39C7-F2BB-9DE5-4BF1DC830DE0}"/>
              </a:ext>
            </a:extLst>
          </p:cNvPr>
          <p:cNvSpPr txBox="1"/>
          <p:nvPr/>
        </p:nvSpPr>
        <p:spPr>
          <a:xfrm>
            <a:off x="5136549" y="4424319"/>
            <a:ext cx="9674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effectLst/>
                <a:latin typeface="+mj-lt"/>
                <a:ea typeface="等线" panose="02010600030101010101" pitchFamily="2" charset="-122"/>
              </a:rPr>
              <a:t>TE = b</a:t>
            </a:r>
            <a:endParaRPr lang="zh-CN" altLang="en-US" sz="1600" dirty="0">
              <a:latin typeface="+mj-lt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9464ACA0-96A0-9407-99F9-7EF17AA0CE0B}"/>
              </a:ext>
            </a:extLst>
          </p:cNvPr>
          <p:cNvSpPr/>
          <p:nvPr/>
        </p:nvSpPr>
        <p:spPr>
          <a:xfrm>
            <a:off x="1040380" y="2663421"/>
            <a:ext cx="94276" cy="942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791ED0A8-8C71-E433-1587-558716F99BED}"/>
              </a:ext>
            </a:extLst>
          </p:cNvPr>
          <p:cNvSpPr/>
          <p:nvPr/>
        </p:nvSpPr>
        <p:spPr>
          <a:xfrm>
            <a:off x="1409026" y="3163142"/>
            <a:ext cx="94276" cy="942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D7517E36-B0F6-750C-FE86-4B6648FF1294}"/>
              </a:ext>
            </a:extLst>
          </p:cNvPr>
          <p:cNvSpPr/>
          <p:nvPr/>
        </p:nvSpPr>
        <p:spPr>
          <a:xfrm>
            <a:off x="1911205" y="3575542"/>
            <a:ext cx="94276" cy="942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22CDC0F6-4A54-4389-84AD-51CFAF040E7C}"/>
              </a:ext>
            </a:extLst>
          </p:cNvPr>
          <p:cNvSpPr/>
          <p:nvPr/>
        </p:nvSpPr>
        <p:spPr>
          <a:xfrm>
            <a:off x="2514894" y="3865176"/>
            <a:ext cx="94276" cy="942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9CEEFC61-4ABF-28BC-FF1A-4D6320A5D814}"/>
              </a:ext>
            </a:extLst>
          </p:cNvPr>
          <p:cNvSpPr txBox="1"/>
          <p:nvPr/>
        </p:nvSpPr>
        <p:spPr>
          <a:xfrm rot="2190923">
            <a:off x="820759" y="4644692"/>
            <a:ext cx="9690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effectLst/>
                <a:latin typeface="+mj-lt"/>
                <a:ea typeface="等线" panose="02010600030101010101" pitchFamily="2" charset="-122"/>
              </a:rPr>
              <a:t>TE = a</a:t>
            </a:r>
            <a:endParaRPr lang="zh-CN" altLang="en-US" sz="1600" dirty="0">
              <a:latin typeface="+mj-lt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E42A314-2467-A6D8-2066-8D7B28F51758}"/>
              </a:ext>
            </a:extLst>
          </p:cNvPr>
          <p:cNvSpPr txBox="1"/>
          <p:nvPr/>
        </p:nvSpPr>
        <p:spPr>
          <a:xfrm rot="2190923">
            <a:off x="1285118" y="4632536"/>
            <a:ext cx="9690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effectLst/>
                <a:latin typeface="+mj-lt"/>
                <a:ea typeface="等线" panose="02010600030101010101" pitchFamily="2" charset="-122"/>
              </a:rPr>
              <a:t>TE = b</a:t>
            </a:r>
            <a:endParaRPr lang="zh-CN" altLang="en-US" sz="1600" dirty="0">
              <a:latin typeface="+mj-lt"/>
            </a:endParaRPr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C6F385F9-FD16-B6E3-0AF7-FF6E9BF0E9B9}"/>
              </a:ext>
            </a:extLst>
          </p:cNvPr>
          <p:cNvCxnSpPr>
            <a:cxnSpLocks/>
          </p:cNvCxnSpPr>
          <p:nvPr/>
        </p:nvCxnSpPr>
        <p:spPr>
          <a:xfrm>
            <a:off x="4112822" y="2582651"/>
            <a:ext cx="3845241" cy="3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B5D4D3E2-50EB-29A3-6081-A5FD53A5F516}"/>
              </a:ext>
            </a:extLst>
          </p:cNvPr>
          <p:cNvSpPr/>
          <p:nvPr/>
        </p:nvSpPr>
        <p:spPr>
          <a:xfrm>
            <a:off x="4313398" y="2273629"/>
            <a:ext cx="99391" cy="3090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CB929F04-E299-ECAD-5BBC-82D4388953AF}"/>
              </a:ext>
            </a:extLst>
          </p:cNvPr>
          <p:cNvCxnSpPr/>
          <p:nvPr/>
        </p:nvCxnSpPr>
        <p:spPr>
          <a:xfrm>
            <a:off x="4987546" y="2232512"/>
            <a:ext cx="0" cy="350139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0BB8DFD1-4D0E-EBA9-6507-ED45B2796DF7}"/>
              </a:ext>
            </a:extLst>
          </p:cNvPr>
          <p:cNvCxnSpPr/>
          <p:nvPr/>
        </p:nvCxnSpPr>
        <p:spPr>
          <a:xfrm>
            <a:off x="5548021" y="2232512"/>
            <a:ext cx="0" cy="350139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0ECDDB11-B67F-38A6-9179-73DCB2D1A2A0}"/>
              </a:ext>
            </a:extLst>
          </p:cNvPr>
          <p:cNvCxnSpPr/>
          <p:nvPr/>
        </p:nvCxnSpPr>
        <p:spPr>
          <a:xfrm>
            <a:off x="6053063" y="2232512"/>
            <a:ext cx="0" cy="350139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B027ADFD-C3BC-AC49-57AC-945976E2C860}"/>
              </a:ext>
            </a:extLst>
          </p:cNvPr>
          <p:cNvCxnSpPr/>
          <p:nvPr/>
        </p:nvCxnSpPr>
        <p:spPr>
          <a:xfrm>
            <a:off x="6609995" y="2232512"/>
            <a:ext cx="0" cy="350139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82DEE265-268B-82A6-7D9F-9F3BC7254B6C}"/>
              </a:ext>
            </a:extLst>
          </p:cNvPr>
          <p:cNvSpPr/>
          <p:nvPr/>
        </p:nvSpPr>
        <p:spPr>
          <a:xfrm>
            <a:off x="6907820" y="2269531"/>
            <a:ext cx="99391" cy="3090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C525D5B-404B-63FB-657E-1D990048EDB3}"/>
              </a:ext>
            </a:extLst>
          </p:cNvPr>
          <p:cNvSpPr txBox="1"/>
          <p:nvPr/>
        </p:nvSpPr>
        <p:spPr>
          <a:xfrm>
            <a:off x="7058114" y="2256566"/>
            <a:ext cx="12179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latin typeface="+mj-lt"/>
                <a:ea typeface="等线" panose="02010600030101010101" pitchFamily="2" charset="-122"/>
              </a:rPr>
              <a:t>r</a:t>
            </a:r>
            <a:r>
              <a:rPr lang="en-GB" altLang="zh-CN" sz="1600" dirty="0">
                <a:effectLst/>
                <a:latin typeface="+mj-lt"/>
                <a:ea typeface="等线" panose="02010600030101010101" pitchFamily="2" charset="-122"/>
              </a:rPr>
              <a:t>epeat…</a:t>
            </a:r>
            <a:endParaRPr lang="zh-CN" altLang="en-US" sz="1600" dirty="0">
              <a:latin typeface="+mj-lt"/>
            </a:endParaRPr>
          </a:p>
        </p:txBody>
      </p:sp>
      <p:pic>
        <p:nvPicPr>
          <p:cNvPr id="99" name="图片 98" descr="图片包含 图标&#10;&#10;描述已自动生成">
            <a:extLst>
              <a:ext uri="{FF2B5EF4-FFF2-40B4-BE49-F238E27FC236}">
                <a16:creationId xmlns:a16="http://schemas.microsoft.com/office/drawing/2014/main" id="{0981169C-8B62-729E-F464-0AFB33B114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086" t="13104" r="11692" b="13129"/>
          <a:stretch/>
        </p:blipFill>
        <p:spPr>
          <a:xfrm>
            <a:off x="4340514" y="2758806"/>
            <a:ext cx="1449443" cy="144056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09" name="图片 108" descr="文本&#10;&#10;描述已自动生成">
            <a:extLst>
              <a:ext uri="{FF2B5EF4-FFF2-40B4-BE49-F238E27FC236}">
                <a16:creationId xmlns:a16="http://schemas.microsoft.com/office/drawing/2014/main" id="{4523BC20-428A-5FD0-1745-720DC7E046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472" t="5906" r="48586" b="50000"/>
          <a:stretch/>
        </p:blipFill>
        <p:spPr>
          <a:xfrm>
            <a:off x="4131924" y="1765099"/>
            <a:ext cx="4420565" cy="457853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1" name="矩形 110">
            <a:extLst>
              <a:ext uri="{FF2B5EF4-FFF2-40B4-BE49-F238E27FC236}">
                <a16:creationId xmlns:a16="http://schemas.microsoft.com/office/drawing/2014/main" id="{142CA349-2426-98F0-8CAD-68B4BE447E9C}"/>
              </a:ext>
            </a:extLst>
          </p:cNvPr>
          <p:cNvSpPr/>
          <p:nvPr/>
        </p:nvSpPr>
        <p:spPr>
          <a:xfrm>
            <a:off x="4546042" y="3455214"/>
            <a:ext cx="2976440" cy="95962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AC944585-39F1-2D91-A88F-C41767697820}"/>
              </a:ext>
            </a:extLst>
          </p:cNvPr>
          <p:cNvSpPr txBox="1"/>
          <p:nvPr/>
        </p:nvSpPr>
        <p:spPr>
          <a:xfrm>
            <a:off x="514000" y="4857954"/>
            <a:ext cx="1968994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altLang="zh-CN" dirty="0">
                <a:latin typeface="+mj-lt"/>
                <a:ea typeface="等线" panose="02010600030101010101" pitchFamily="2" charset="-122"/>
              </a:rPr>
              <a:t>Motion artefact </a:t>
            </a:r>
            <a:endParaRPr lang="zh-CN" altLang="en-US" dirty="0">
              <a:latin typeface="+mj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2DE0A5-A16D-8A88-B36B-133E74164FC4}"/>
              </a:ext>
            </a:extLst>
          </p:cNvPr>
          <p:cNvSpPr txBox="1"/>
          <p:nvPr/>
        </p:nvSpPr>
        <p:spPr>
          <a:xfrm>
            <a:off x="514000" y="5364461"/>
            <a:ext cx="2893415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  <a:ea typeface="等线" panose="02010600030101010101" pitchFamily="2" charset="-122"/>
              </a:rPr>
              <a:t>Possible solution:</a:t>
            </a:r>
          </a:p>
          <a:p>
            <a:r>
              <a:rPr lang="en-US" altLang="zh-CN" dirty="0">
                <a:latin typeface="+mj-lt"/>
                <a:ea typeface="等线" panose="02010600030101010101" pitchFamily="2" charset="-122"/>
              </a:rPr>
              <a:t>N-periodic ka-SPGR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6420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4EB8899-FC9B-25A2-F5F9-0BC6E1C20304}"/>
              </a:ext>
            </a:extLst>
          </p:cNvPr>
          <p:cNvSpPr/>
          <p:nvPr/>
        </p:nvSpPr>
        <p:spPr>
          <a:xfrm>
            <a:off x="2693073" y="2216118"/>
            <a:ext cx="3723021" cy="6364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749" y="469900"/>
            <a:ext cx="5691051" cy="486642"/>
          </a:xfrm>
        </p:spPr>
        <p:txBody>
          <a:bodyPr/>
          <a:lstStyle/>
          <a:p>
            <a:pPr algn="l"/>
            <a:r>
              <a:rPr lang="en-US" dirty="0"/>
              <a:t>Development of MRI T2* Mapping Model for N-Periodic ka-SPGR Sequence:</a:t>
            </a:r>
          </a:p>
          <a:p>
            <a:pPr algn="l"/>
            <a:r>
              <a:rPr lang="en-US" dirty="0"/>
              <a:t>A Promising Technique for Parkinson’s Disease Biomarker Detection</a:t>
            </a:r>
          </a:p>
          <a:p>
            <a:pPr algn="l"/>
            <a:r>
              <a:rPr lang="en-US" dirty="0"/>
              <a:t> </a:t>
            </a:r>
          </a:p>
          <a:p>
            <a:pPr algn="l"/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AFE83FD-96D9-0533-CE02-7C4EB7EB848A}"/>
              </a:ext>
            </a:extLst>
          </p:cNvPr>
          <p:cNvSpPr txBox="1">
            <a:spLocks/>
          </p:cNvSpPr>
          <p:nvPr/>
        </p:nvSpPr>
        <p:spPr>
          <a:xfrm>
            <a:off x="2727908" y="1885224"/>
            <a:ext cx="4367347" cy="308755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Background introduction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Theory </a:t>
            </a:r>
          </a:p>
          <a:p>
            <a:r>
              <a:rPr lang="en-US" sz="2000" dirty="0"/>
              <a:t>		N-periodic ka-SPGR</a:t>
            </a: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Computer simulation </a:t>
            </a:r>
          </a:p>
          <a:p>
            <a:r>
              <a:rPr lang="en-US" sz="2000" dirty="0"/>
              <a:t>		Method</a:t>
            </a:r>
          </a:p>
          <a:p>
            <a:r>
              <a:rPr lang="en-US" sz="2000" dirty="0"/>
              <a:t>		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Practical MRI scan</a:t>
            </a:r>
          </a:p>
          <a:p>
            <a:r>
              <a:rPr lang="en-US" sz="2000" dirty="0"/>
              <a:t>		Method </a:t>
            </a:r>
          </a:p>
          <a:p>
            <a:r>
              <a:rPr lang="en-US" sz="2000" dirty="0"/>
              <a:t>		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Conclusion and Limitations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Q &amp; 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E0AA60-F106-210F-8EFC-161B6E743D34}"/>
              </a:ext>
            </a:extLst>
          </p:cNvPr>
          <p:cNvSpPr/>
          <p:nvPr/>
        </p:nvSpPr>
        <p:spPr>
          <a:xfrm>
            <a:off x="2682189" y="1885224"/>
            <a:ext cx="45719" cy="37666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D4A1533-A5A9-8C0B-C84F-B2AC8D7D4294}"/>
              </a:ext>
            </a:extLst>
          </p:cNvPr>
          <p:cNvSpPr txBox="1">
            <a:spLocks/>
          </p:cNvSpPr>
          <p:nvPr/>
        </p:nvSpPr>
        <p:spPr>
          <a:xfrm>
            <a:off x="1780904" y="1216680"/>
            <a:ext cx="2791096" cy="82635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3200" dirty="0"/>
              <a:t>Overview…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57853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0DBE27A-010E-D2F0-8EDF-E47C585B22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Theory </a:t>
            </a:r>
          </a:p>
          <a:p>
            <a:r>
              <a:rPr lang="en-US" altLang="zh-CN" dirty="0"/>
              <a:t>N-periodic ka-SPGR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5838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4EB8899-FC9B-25A2-F5F9-0BC6E1C20304}"/>
              </a:ext>
            </a:extLst>
          </p:cNvPr>
          <p:cNvSpPr/>
          <p:nvPr/>
        </p:nvSpPr>
        <p:spPr>
          <a:xfrm>
            <a:off x="2693073" y="2817004"/>
            <a:ext cx="3723021" cy="9300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5749" y="469900"/>
            <a:ext cx="5691051" cy="486642"/>
          </a:xfrm>
        </p:spPr>
        <p:txBody>
          <a:bodyPr/>
          <a:lstStyle/>
          <a:p>
            <a:pPr algn="l"/>
            <a:r>
              <a:rPr lang="en-US" dirty="0"/>
              <a:t>Development of MRI T2* Mapping Model for N-Periodic ka-SPGR Sequence:</a:t>
            </a:r>
          </a:p>
          <a:p>
            <a:pPr algn="l"/>
            <a:r>
              <a:rPr lang="en-US" dirty="0"/>
              <a:t>A Promising Technique for Parkinson’s Disease Biomarker Detection</a:t>
            </a:r>
          </a:p>
          <a:p>
            <a:pPr algn="l"/>
            <a:r>
              <a:rPr lang="en-US" dirty="0"/>
              <a:t> </a:t>
            </a:r>
          </a:p>
          <a:p>
            <a:pPr algn="l"/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AFE83FD-96D9-0533-CE02-7C4EB7EB848A}"/>
              </a:ext>
            </a:extLst>
          </p:cNvPr>
          <p:cNvSpPr txBox="1">
            <a:spLocks/>
          </p:cNvSpPr>
          <p:nvPr/>
        </p:nvSpPr>
        <p:spPr>
          <a:xfrm>
            <a:off x="2727908" y="1885224"/>
            <a:ext cx="4367347" cy="308755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Background introduction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Theory </a:t>
            </a:r>
          </a:p>
          <a:p>
            <a:r>
              <a:rPr lang="en-US" sz="2000" dirty="0"/>
              <a:t>		</a:t>
            </a:r>
            <a:r>
              <a:rPr lang="en-US" altLang="zh-CN" sz="2000" dirty="0"/>
              <a:t> N-periodic </a:t>
            </a:r>
            <a:r>
              <a:rPr lang="en-US" sz="2000" dirty="0"/>
              <a:t>ka-SPGR</a:t>
            </a: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Computer simulation </a:t>
            </a:r>
          </a:p>
          <a:p>
            <a:r>
              <a:rPr lang="en-US" sz="2000" dirty="0"/>
              <a:t>		Method</a:t>
            </a:r>
          </a:p>
          <a:p>
            <a:r>
              <a:rPr lang="en-US" sz="2000" dirty="0"/>
              <a:t>		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Practical MRI scan</a:t>
            </a:r>
          </a:p>
          <a:p>
            <a:r>
              <a:rPr lang="en-US" sz="2000" dirty="0"/>
              <a:t>		Method </a:t>
            </a:r>
          </a:p>
          <a:p>
            <a:r>
              <a:rPr lang="en-US" sz="2000" dirty="0"/>
              <a:t>		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Conclusion and Limitations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Q &amp; 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E0AA60-F106-210F-8EFC-161B6E743D34}"/>
              </a:ext>
            </a:extLst>
          </p:cNvPr>
          <p:cNvSpPr/>
          <p:nvPr/>
        </p:nvSpPr>
        <p:spPr>
          <a:xfrm>
            <a:off x="2682189" y="1885224"/>
            <a:ext cx="45719" cy="37666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D4A1533-A5A9-8C0B-C84F-B2AC8D7D4294}"/>
              </a:ext>
            </a:extLst>
          </p:cNvPr>
          <p:cNvSpPr txBox="1">
            <a:spLocks/>
          </p:cNvSpPr>
          <p:nvPr/>
        </p:nvSpPr>
        <p:spPr>
          <a:xfrm>
            <a:off x="1780904" y="1216680"/>
            <a:ext cx="2791096" cy="82635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3200" dirty="0"/>
              <a:t>Overview…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62062429"/>
      </p:ext>
    </p:extLst>
  </p:cSld>
  <p:clrMapOvr>
    <a:masterClrMapping/>
  </p:clrMapOvr>
</p:sld>
</file>

<file path=ppt/theme/theme1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1033</Words>
  <Application>Microsoft Office PowerPoint</Application>
  <PresentationFormat>全屏显示(4:3)</PresentationFormat>
  <Paragraphs>219</Paragraphs>
  <Slides>28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Arial</vt:lpstr>
      <vt:lpstr>Cambria Math</vt:lpstr>
      <vt:lpstr>Segoe UI</vt:lpstr>
      <vt:lpstr>Times New Roman</vt:lpstr>
      <vt:lpstr>Wingdings</vt:lpstr>
      <vt:lpstr>Imperial College London Theme</vt:lpstr>
      <vt:lpstr>Development of MRI T2* Mapping Model  for N-Periodic ka-SPGR Sequence: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References: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Bolt</dc:creator>
  <cp:lastModifiedBy>Jin, Yifei</cp:lastModifiedBy>
  <cp:revision>31</cp:revision>
  <dcterms:created xsi:type="dcterms:W3CDTF">2017-02-16T14:49:58Z</dcterms:created>
  <dcterms:modified xsi:type="dcterms:W3CDTF">2023-06-16T15:13:58Z</dcterms:modified>
</cp:coreProperties>
</file>